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4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4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3EB7-5470-499D-9B8F-9133AA733039}" type="datetimeFigureOut">
              <a:rPr lang="en-CA" smtClean="0"/>
              <a:t>26/06/2018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5EB6-A43B-440C-9E26-C6B6FDE21F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883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3EB7-5470-499D-9B8F-9133AA733039}" type="datetimeFigureOut">
              <a:rPr lang="en-CA" smtClean="0"/>
              <a:t>26/06/2018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5EB6-A43B-440C-9E26-C6B6FDE21F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554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3EB7-5470-499D-9B8F-9133AA733039}" type="datetimeFigureOut">
              <a:rPr lang="en-CA" smtClean="0"/>
              <a:t>26/06/2018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5EB6-A43B-440C-9E26-C6B6FDE21F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7357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3EB7-5470-499D-9B8F-9133AA733039}" type="datetimeFigureOut">
              <a:rPr lang="en-CA" smtClean="0"/>
              <a:t>26/06/2018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5EB6-A43B-440C-9E26-C6B6FDE21F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525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3EB7-5470-499D-9B8F-9133AA733039}" type="datetimeFigureOut">
              <a:rPr lang="en-CA" smtClean="0"/>
              <a:t>26/06/2018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5EB6-A43B-440C-9E26-C6B6FDE21F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332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3EB7-5470-499D-9B8F-9133AA733039}" type="datetimeFigureOut">
              <a:rPr lang="en-CA" smtClean="0"/>
              <a:t>26/06/2018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5EB6-A43B-440C-9E26-C6B6FDE21F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466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3EB7-5470-499D-9B8F-9133AA733039}" type="datetimeFigureOut">
              <a:rPr lang="en-CA" smtClean="0"/>
              <a:t>26/06/2018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5EB6-A43B-440C-9E26-C6B6FDE21F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525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3EB7-5470-499D-9B8F-9133AA733039}" type="datetimeFigureOut">
              <a:rPr lang="en-CA" smtClean="0"/>
              <a:t>26/06/2018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5EB6-A43B-440C-9E26-C6B6FDE21F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885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3EB7-5470-499D-9B8F-9133AA733039}" type="datetimeFigureOut">
              <a:rPr lang="en-CA" smtClean="0"/>
              <a:t>26/06/2018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5EB6-A43B-440C-9E26-C6B6FDE21F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979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3EB7-5470-499D-9B8F-9133AA733039}" type="datetimeFigureOut">
              <a:rPr lang="en-CA" smtClean="0"/>
              <a:t>26/06/2018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5EB6-A43B-440C-9E26-C6B6FDE21F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406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3EB7-5470-499D-9B8F-9133AA733039}" type="datetimeFigureOut">
              <a:rPr lang="en-CA" smtClean="0"/>
              <a:t>26/06/2018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5EB6-A43B-440C-9E26-C6B6FDE21F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6794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rgbClr val="92D0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43EB7-5470-499D-9B8F-9133AA733039}" type="datetimeFigureOut">
              <a:rPr lang="en-CA" smtClean="0"/>
              <a:t>26/06/2018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45EB6-A43B-440C-9E26-C6B6FDE21F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918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428" y="867095"/>
            <a:ext cx="10457143" cy="51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4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3926" y="326571"/>
            <a:ext cx="5391074" cy="623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CBAD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2400" b="1" i="0" u="none" strike="noStrike" cap="none" normalizeH="0" baseline="0" dirty="0" smtClean="0">
                <a:ln>
                  <a:noFill/>
                </a:ln>
                <a:solidFill>
                  <a:srgbClr val="53732D"/>
                </a:solidFill>
                <a:effectLst/>
                <a:latin typeface="Verdana" panose="020B0604030504040204" pitchFamily="34" charset="0"/>
              </a:rPr>
              <a:t>Students</a:t>
            </a:r>
            <a:r>
              <a:rPr kumimoji="0" lang="en-CA" altLang="en-US" sz="1800" b="1" i="0" u="none" strike="noStrike" cap="none" normalizeH="0" baseline="0" dirty="0" smtClean="0">
                <a:ln>
                  <a:noFill/>
                </a:ln>
                <a:solidFill>
                  <a:srgbClr val="53732D"/>
                </a:solidFill>
                <a:effectLst/>
                <a:latin typeface="Verdana" panose="020B0604030504040204" pitchFamily="34" charset="0"/>
              </a:rPr>
              <a:t/>
            </a:r>
            <a:br>
              <a:rPr kumimoji="0" lang="en-CA" altLang="en-US" sz="1800" b="1" i="0" u="none" strike="noStrike" cap="none" normalizeH="0" baseline="0" dirty="0" smtClean="0">
                <a:ln>
                  <a:noFill/>
                </a:ln>
                <a:solidFill>
                  <a:srgbClr val="53732D"/>
                </a:solidFill>
                <a:effectLst/>
                <a:latin typeface="Verdana" panose="020B0604030504040204" pitchFamily="34" charset="0"/>
              </a:rPr>
            </a:br>
            <a:endParaRPr kumimoji="0" lang="en-CA" altLang="en-US" sz="1800" b="1" i="0" u="none" strike="noStrike" cap="none" normalizeH="0" baseline="0" dirty="0" smtClean="0">
              <a:ln>
                <a:noFill/>
              </a:ln>
              <a:solidFill>
                <a:srgbClr val="53732D"/>
              </a:solidFill>
              <a:effectLst/>
              <a:latin typeface="Verdana" panose="020B060403050404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Arial" panose="020B0604020202020204" pitchFamily="34" charset="0"/>
              <a:buChar char="•"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Provide ELL professional development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Arial" panose="020B0604020202020204" pitchFamily="34" charset="0"/>
              <a:buChar char="•"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Access to a Pre-arrival app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Arial" panose="020B0604020202020204" pitchFamily="34" charset="0"/>
              <a:buChar char="•"/>
              <a:tabLst/>
            </a:pPr>
            <a:endParaRPr kumimoji="0" lang="en-CA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Arial" panose="020B0604020202020204" pitchFamily="34" charset="0"/>
              <a:buChar char="•"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Student orientations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Arial" panose="020B0604020202020204" pitchFamily="34" charset="0"/>
              <a:buChar char="•"/>
              <a:tabLst/>
            </a:pPr>
            <a:endParaRPr kumimoji="0" lang="en-CA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Arial" panose="020B0604020202020204" pitchFamily="34" charset="0"/>
              <a:buChar char="•"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Provide comprehensive medical    coverage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endParaRPr kumimoji="0" lang="en-CA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Arial" panose="020B0604020202020204" pitchFamily="34" charset="0"/>
              <a:buChar char="•"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Review report cards and meet with </a:t>
            </a:r>
            <a:b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students who require additional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tabLst/>
            </a:pPr>
            <a:r>
              <a:rPr lang="en-CA" altLang="en-U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   s</a:t>
            </a: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upport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Arial" panose="020B0604020202020204" pitchFamily="34" charset="0"/>
              <a:buChar char="•"/>
              <a:tabLst/>
            </a:pPr>
            <a:endParaRPr kumimoji="0" lang="en-CA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Arial" panose="020B0604020202020204" pitchFamily="34" charset="0"/>
              <a:buChar char="•"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After school tutorial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Arial" panose="020B0604020202020204" pitchFamily="34" charset="0"/>
              <a:buChar char="•"/>
              <a:tabLst/>
            </a:pPr>
            <a:endParaRPr kumimoji="0" lang="en-CA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Arial" panose="020B0604020202020204" pitchFamily="34" charset="0"/>
              <a:buChar char="•"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Flexible and responsive structures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Arial" panose="020B0604020202020204" pitchFamily="34" charset="0"/>
              <a:buChar char="•"/>
              <a:tabLst/>
            </a:pPr>
            <a:endParaRPr kumimoji="0" lang="en-CA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Arial" panose="020B0604020202020204" pitchFamily="34" charset="0"/>
              <a:buChar char="•"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New reporting procedures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5" name="Picture 3" descr="Class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6" r="10031"/>
          <a:stretch>
            <a:fillRect/>
          </a:stretch>
        </p:blipFill>
        <p:spPr bwMode="auto">
          <a:xfrm>
            <a:off x="5354120" y="1681843"/>
            <a:ext cx="6609405" cy="447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64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95714" y="2610983"/>
            <a:ext cx="9813925" cy="76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x="0" sy="0" algn="ctr" rotWithShape="0">
                    <a:srgbClr val="000000">
                      <a:alpha val="0"/>
                    </a:srgbClr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BA2F27"/>
                </a:solidFill>
                <a:effectLst/>
                <a:latin typeface="Verdana" panose="020B0604030504040204" pitchFamily="34" charset="0"/>
              </a:rPr>
              <a:t>Personal and Social Responsibility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98069" y="4085084"/>
            <a:ext cx="10209213" cy="83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x="0" sy="0" algn="ctr" rotWithShape="0">
                    <a:srgbClr val="000000">
                      <a:alpha val="0"/>
                    </a:srgbClr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To provide opportunities for students in areas of leadership, social responsibility and student led initiatives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WordArt 14"/>
          <p:cNvSpPr>
            <a:spLocks noChangeArrowheads="1" noChangeShapeType="1" noTextEdit="1"/>
          </p:cNvSpPr>
          <p:nvPr/>
        </p:nvSpPr>
        <p:spPr bwMode="auto">
          <a:xfrm>
            <a:off x="3282043" y="836218"/>
            <a:ext cx="4327071" cy="1065840"/>
          </a:xfrm>
          <a:prstGeom prst="rect">
            <a:avLst/>
          </a:prstGeom>
          <a:effectLst/>
          <a:extLst>
            <a:ext uri="{91240B29-F687-4F45-9708-019B960494DF}">
              <a14:hiddenLine xmlns:a14="http://schemas.microsoft.com/office/drawing/2010/main" w="9017">
                <a:noFill/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CA" sz="3600" b="1" kern="10" spc="720" dirty="0" smtClean="0">
                <a:ln>
                  <a:solidFill>
                    <a:schemeClr val="tx1"/>
                  </a:solidFill>
                </a:ln>
                <a:solidFill>
                  <a:srgbClr val="53732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Goal</a:t>
            </a:r>
            <a:r>
              <a:rPr lang="en-CA" sz="3600" b="1" kern="10" spc="720" dirty="0" smtClean="0">
                <a:ln>
                  <a:noFill/>
                </a:ln>
                <a:solidFill>
                  <a:srgbClr val="53732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CA" sz="3600" b="1" kern="10" spc="720" dirty="0" smtClean="0">
                <a:ln>
                  <a:solidFill>
                    <a:schemeClr val="tx1"/>
                  </a:solidFill>
                </a:ln>
                <a:solidFill>
                  <a:srgbClr val="53732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lang="en-CA" sz="3600" b="1" kern="10" spc="720" dirty="0">
              <a:ln>
                <a:solidFill>
                  <a:schemeClr val="tx1"/>
                </a:solidFill>
              </a:ln>
              <a:solidFill>
                <a:srgbClr val="53732D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93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53143" y="620794"/>
            <a:ext cx="4494590" cy="3216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CBAD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2400" b="1" i="0" u="none" strike="noStrike" cap="none" normalizeH="0" baseline="0" dirty="0" smtClean="0">
                <a:ln>
                  <a:noFill/>
                </a:ln>
                <a:solidFill>
                  <a:srgbClr val="53732D"/>
                </a:solidFill>
                <a:effectLst/>
                <a:latin typeface="Verdana" panose="020B0604030504040204" pitchFamily="34" charset="0"/>
              </a:rPr>
              <a:t>Building Connections – </a:t>
            </a:r>
            <a:br>
              <a:rPr kumimoji="0" lang="en-CA" altLang="en-US" sz="2400" b="1" i="0" u="none" strike="noStrike" cap="none" normalizeH="0" baseline="0" dirty="0" smtClean="0">
                <a:ln>
                  <a:noFill/>
                </a:ln>
                <a:solidFill>
                  <a:srgbClr val="53732D"/>
                </a:solidFill>
                <a:effectLst/>
                <a:latin typeface="Verdana" panose="020B0604030504040204" pitchFamily="34" charset="0"/>
              </a:rPr>
            </a:br>
            <a:r>
              <a:rPr kumimoji="0" lang="en-CA" altLang="en-US" sz="2400" b="1" i="0" u="none" strike="noStrike" cap="none" normalizeH="0" baseline="0" dirty="0" smtClean="0">
                <a:ln>
                  <a:noFill/>
                </a:ln>
                <a:solidFill>
                  <a:srgbClr val="53732D"/>
                </a:solidFill>
                <a:effectLst/>
                <a:latin typeface="Verdana" panose="020B0604030504040204" pitchFamily="34" charset="0"/>
              </a:rPr>
              <a:t>Aboriginal Understanding</a:t>
            </a:r>
            <a:br>
              <a:rPr kumimoji="0" lang="en-CA" altLang="en-US" sz="2400" b="1" i="0" u="none" strike="noStrike" cap="none" normalizeH="0" baseline="0" dirty="0" smtClean="0">
                <a:ln>
                  <a:noFill/>
                </a:ln>
                <a:solidFill>
                  <a:srgbClr val="53732D"/>
                </a:solidFill>
                <a:effectLst/>
                <a:latin typeface="Verdana" panose="020B0604030504040204" pitchFamily="34" charset="0"/>
              </a:rPr>
            </a:br>
            <a:endParaRPr kumimoji="0" lang="en-CA" altLang="en-US" sz="2400" b="1" i="0" u="none" strike="noStrike" cap="none" normalizeH="0" baseline="0" dirty="0" smtClean="0">
              <a:ln>
                <a:noFill/>
              </a:ln>
              <a:solidFill>
                <a:srgbClr val="53732D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r>
              <a: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English First People 10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tabLst/>
            </a:pPr>
            <a:endParaRPr kumimoji="0" lang="en-CA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Creation Story project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tabLst/>
            </a:pPr>
            <a:endParaRPr kumimoji="0" lang="en-CA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Button blanket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endParaRPr kumimoji="0" lang="en-CA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Cedar basket weaving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tabLst/>
            </a:pPr>
            <a:endParaRPr kumimoji="0" lang="en-CA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Dreamcatchers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43" name="Picture 3" descr="tinaKathfi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853" y="2389217"/>
            <a:ext cx="2439760" cy="325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564087" y="3429000"/>
            <a:ext cx="5627913" cy="3293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CBAD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2400" b="1" i="0" u="none" strike="noStrike" cap="none" normalizeH="0" baseline="0" dirty="0" smtClean="0">
                <a:ln>
                  <a:noFill/>
                </a:ln>
                <a:solidFill>
                  <a:srgbClr val="53732D"/>
                </a:solidFill>
                <a:effectLst/>
                <a:latin typeface="Verdana" panose="020B0604030504040204" pitchFamily="34" charset="0"/>
              </a:rPr>
              <a:t>Student Led Initiatives</a:t>
            </a:r>
            <a:br>
              <a:rPr kumimoji="0" lang="en-CA" altLang="en-US" sz="2400" b="1" i="0" u="none" strike="noStrike" cap="none" normalizeH="0" baseline="0" dirty="0" smtClean="0">
                <a:ln>
                  <a:noFill/>
                </a:ln>
                <a:solidFill>
                  <a:srgbClr val="53732D"/>
                </a:solidFill>
                <a:effectLst/>
                <a:latin typeface="Verdana" panose="020B0604030504040204" pitchFamily="34" charset="0"/>
              </a:rPr>
            </a:br>
            <a:endParaRPr kumimoji="0" lang="en-CA" altLang="en-US" sz="2400" b="1" i="0" u="none" strike="noStrike" cap="none" normalizeH="0" baseline="0" dirty="0" smtClean="0">
              <a:ln>
                <a:noFill/>
              </a:ln>
              <a:solidFill>
                <a:srgbClr val="53732D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r>
              <a: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Leading by example:  </a:t>
            </a:r>
            <a:b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 - Peer teaching and leadership classes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tabLst/>
            </a:pPr>
            <a:endParaRPr kumimoji="0" lang="en-CA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Badminton club at Oceanside Elementary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tabLst/>
            </a:pPr>
            <a:endParaRPr kumimoji="0" lang="en-CA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Cultural day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tabLst/>
            </a:pPr>
            <a:endParaRPr kumimoji="0" lang="en-CA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Environmental Club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45" name="Picture 5" descr="IMG_38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5" t="7426" r="10988" b="6332"/>
          <a:stretch>
            <a:fillRect/>
          </a:stretch>
        </p:blipFill>
        <p:spPr bwMode="auto">
          <a:xfrm>
            <a:off x="6923314" y="125935"/>
            <a:ext cx="4261757" cy="31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97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75558" y="1534886"/>
            <a:ext cx="5323114" cy="459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CBAD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2400" b="1" i="0" u="none" strike="noStrike" cap="none" normalizeH="0" baseline="0" dirty="0" smtClean="0">
                <a:ln>
                  <a:noFill/>
                </a:ln>
                <a:solidFill>
                  <a:srgbClr val="53732D"/>
                </a:solidFill>
                <a:effectLst/>
                <a:latin typeface="Verdana" panose="020B0604030504040204" pitchFamily="34" charset="0"/>
              </a:rPr>
              <a:t>Personal and Social </a:t>
            </a:r>
            <a:br>
              <a:rPr kumimoji="0" lang="en-CA" altLang="en-US" sz="2400" b="1" i="0" u="none" strike="noStrike" cap="none" normalizeH="0" baseline="0" dirty="0" smtClean="0">
                <a:ln>
                  <a:noFill/>
                </a:ln>
                <a:solidFill>
                  <a:srgbClr val="53732D"/>
                </a:solidFill>
                <a:effectLst/>
                <a:latin typeface="Verdana" panose="020B0604030504040204" pitchFamily="34" charset="0"/>
              </a:rPr>
            </a:br>
            <a:r>
              <a:rPr kumimoji="0" lang="en-CA" altLang="en-US" sz="2400" b="1" i="0" u="none" strike="noStrike" cap="none" normalizeH="0" baseline="0" dirty="0" smtClean="0">
                <a:ln>
                  <a:noFill/>
                </a:ln>
                <a:solidFill>
                  <a:srgbClr val="53732D"/>
                </a:solidFill>
                <a:effectLst/>
                <a:latin typeface="Verdana" panose="020B0604030504040204" pitchFamily="34" charset="0"/>
              </a:rPr>
              <a:t>Responsibility</a:t>
            </a:r>
            <a:br>
              <a:rPr kumimoji="0" lang="en-CA" altLang="en-US" sz="2400" b="1" i="0" u="none" strike="noStrike" cap="none" normalizeH="0" baseline="0" dirty="0" smtClean="0">
                <a:ln>
                  <a:noFill/>
                </a:ln>
                <a:solidFill>
                  <a:srgbClr val="53732D"/>
                </a:solidFill>
                <a:effectLst/>
                <a:latin typeface="Verdana" panose="020B0604030504040204" pitchFamily="34" charset="0"/>
              </a:rPr>
            </a:br>
            <a:endParaRPr kumimoji="0" lang="en-CA" altLang="en-US" sz="2400" b="1" i="0" u="none" strike="noStrike" cap="none" normalizeH="0" baseline="0" dirty="0" smtClean="0">
              <a:ln>
                <a:noFill/>
              </a:ln>
              <a:solidFill>
                <a:srgbClr val="53732D"/>
              </a:solidFill>
              <a:effectLst/>
              <a:latin typeface="Verdana" panose="020B0604030504040204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Arial" panose="020B0604020202020204" pitchFamily="34" charset="0"/>
              <a:buChar char="•"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Developing awareness and working </a:t>
            </a:r>
            <a:b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collaboratively to build a positive,</a:t>
            </a:r>
            <a:r>
              <a:rPr lang="en-CA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safe</a:t>
            </a:r>
            <a:r>
              <a:rPr kumimoji="0" lang="en-CA" alt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and inclusive environment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endParaRPr kumimoji="0" lang="en-CA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Arial" panose="020B0604020202020204" pitchFamily="34" charset="0"/>
              <a:buChar char="•"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Joining sport teams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Arial" panose="020B0604020202020204" pitchFamily="34" charset="0"/>
              <a:buChar char="•"/>
              <a:tabLst/>
            </a:pPr>
            <a:endParaRPr kumimoji="0" lang="en-CA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Arial" panose="020B0604020202020204" pitchFamily="34" charset="0"/>
              <a:buChar char="•"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Model UN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Arial" panose="020B0604020202020204" pitchFamily="34" charset="0"/>
              <a:buChar char="•"/>
              <a:tabLst/>
            </a:pPr>
            <a:endParaRPr kumimoji="0" lang="en-CA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Arial" panose="020B0604020202020204" pitchFamily="34" charset="0"/>
              <a:buChar char="•"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Open Gym nights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endParaRPr kumimoji="0" lang="en-CA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Arial" panose="020B0604020202020204" pitchFamily="34" charset="0"/>
              <a:buChar char="•"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Anti bullying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67" name="Picture 3" descr="mariano-bent foot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615" y="1938582"/>
            <a:ext cx="5513714" cy="367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96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281817" y="2155370"/>
            <a:ext cx="3637539" cy="427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CBAD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CA" altLang="en-US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First Cohort of Global Roams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CA" altLang="en-US" sz="2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CA" altLang="en-US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Badminton Club at KSS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CA" altLang="en-US" sz="2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CA" altLang="en-US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Homestay Handbook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CA" altLang="en-US" sz="2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CA" altLang="en-US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Outbound Program to  Japan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CA" altLang="en-US" sz="2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CA" altLang="en-US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Created Tour-Guide Operator</a:t>
            </a:r>
            <a:r>
              <a:rPr kumimoji="0" lang="en-CA" altLang="en-US" sz="20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CA" altLang="en-US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Position</a:t>
            </a:r>
            <a:endParaRPr kumimoji="0" lang="en-US" alt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315" name="Picture 3" descr="rock climbing frien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90" y="2155370"/>
            <a:ext cx="3786627" cy="27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94114" y="979715"/>
            <a:ext cx="8980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kern="10" spc="720" dirty="0">
                <a:ln w="9017" algn="ctr">
                  <a:round/>
                  <a:headEnd/>
                  <a:tailEnd/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Highlights</a:t>
            </a:r>
          </a:p>
        </p:txBody>
      </p:sp>
      <p:pic>
        <p:nvPicPr>
          <p:cNvPr id="7" name="Picture 2" descr="homestay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155" y="2155370"/>
            <a:ext cx="3017829" cy="391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97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609930"/>
            <a:ext cx="2662238" cy="473286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968" y="1671016"/>
            <a:ext cx="4267298" cy="240035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968" y="4146664"/>
            <a:ext cx="4267298" cy="240035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1671016"/>
            <a:ext cx="2785104" cy="495129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107900" y="386874"/>
            <a:ext cx="11129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kern="10" spc="720" smtClean="0">
                <a:ln w="9017" algn="ctr">
                  <a:round/>
                  <a:headEnd/>
                  <a:tailEnd/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Cultural Day at </a:t>
            </a:r>
            <a:r>
              <a:rPr lang="en-CA" sz="4800" b="1" kern="10" spc="720" dirty="0" smtClean="0">
                <a:ln w="9017" algn="ctr">
                  <a:round/>
                  <a:headEnd/>
                  <a:tailEnd/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Ballenas</a:t>
            </a:r>
            <a:endParaRPr lang="en-CA" sz="4800" b="1" kern="10" spc="720" dirty="0">
              <a:ln w="9017" algn="ctr">
                <a:round/>
                <a:headEnd/>
                <a:tailEnd/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68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30730" y="1111932"/>
            <a:ext cx="3918856" cy="465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CBAD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Short Term Programs</a:t>
            </a:r>
            <a:r>
              <a:rPr kumimoji="0" lang="en-CA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/>
            </a:r>
            <a:br>
              <a:rPr kumimoji="0" lang="en-CA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endParaRPr kumimoji="0" lang="en-CA" alt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- Japan (Bunka Suginami)</a:t>
            </a:r>
            <a:b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endParaRPr kumimoji="0" lang="en-CA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- Mexico (</a:t>
            </a:r>
            <a:r>
              <a:rPr kumimoji="0" lang="en-CA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Manterra</a:t>
            </a: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)</a:t>
            </a:r>
            <a:b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endParaRPr kumimoji="0" lang="en-CA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- Hong Kong (Yuen Yuen)</a:t>
            </a:r>
            <a:b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endParaRPr kumimoji="0" lang="en-CA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- Japan (Aichi Keisei)</a:t>
            </a:r>
            <a:b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endParaRPr kumimoji="0" lang="en-CA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- Japan (</a:t>
            </a:r>
            <a:r>
              <a:rPr kumimoji="0" lang="en-CA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Niijima</a:t>
            </a: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)</a:t>
            </a:r>
            <a:b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endParaRPr kumimoji="0" lang="en-CA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- China (Sino-Ca)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363" name="Picture 3" descr="yuen201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740" y="1422174"/>
            <a:ext cx="5375426" cy="403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4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1"/>
          <a:stretch>
            <a:fillRect/>
          </a:stretch>
        </p:blipFill>
        <p:spPr bwMode="auto">
          <a:xfrm>
            <a:off x="1551215" y="1356860"/>
            <a:ext cx="8886718" cy="344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15" y="1356861"/>
            <a:ext cx="1175656" cy="148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WordArt 14"/>
          <p:cNvSpPr>
            <a:spLocks noChangeArrowheads="1" noChangeShapeType="1" noTextEdit="1"/>
          </p:cNvSpPr>
          <p:nvPr/>
        </p:nvSpPr>
        <p:spPr bwMode="auto">
          <a:xfrm>
            <a:off x="3282043" y="836218"/>
            <a:ext cx="4327071" cy="1065840"/>
          </a:xfrm>
          <a:prstGeom prst="rect">
            <a:avLst/>
          </a:prstGeom>
          <a:effectLst/>
          <a:extLst>
            <a:ext uri="{91240B29-F687-4F45-9708-019B960494DF}">
              <a14:hiddenLine xmlns:a14="http://schemas.microsoft.com/office/drawing/2010/main" w="9017">
                <a:noFill/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CA" sz="3600" b="1" kern="10" spc="720" dirty="0" smtClean="0">
                <a:ln>
                  <a:solidFill>
                    <a:schemeClr val="tx1"/>
                  </a:solidFill>
                </a:ln>
                <a:solidFill>
                  <a:srgbClr val="53732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Goal</a:t>
            </a:r>
            <a:r>
              <a:rPr lang="en-CA" sz="3600" b="1" kern="10" spc="720" dirty="0" smtClean="0">
                <a:ln>
                  <a:noFill/>
                </a:ln>
                <a:solidFill>
                  <a:srgbClr val="53732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CA" sz="3600" b="1" kern="10" spc="720" dirty="0" smtClean="0">
                <a:ln>
                  <a:solidFill>
                    <a:schemeClr val="tx1"/>
                  </a:solidFill>
                </a:ln>
                <a:solidFill>
                  <a:srgbClr val="53732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en-CA" sz="3600" b="1" kern="10" spc="720" dirty="0">
              <a:ln>
                <a:solidFill>
                  <a:schemeClr val="tx1"/>
                </a:solidFill>
              </a:ln>
              <a:solidFill>
                <a:srgbClr val="53732D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486941" y="2488180"/>
            <a:ext cx="4240328" cy="1104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BA2F27"/>
                </a:solidFill>
                <a:effectLst/>
                <a:latin typeface="Verdana" panose="020B0604030504040204" pitchFamily="34" charset="0"/>
              </a:rPr>
              <a:t>Diversity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992186" y="3924300"/>
            <a:ext cx="10522481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To create a diverse International  Student Program that expands intercultural awareness and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strong global relationships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08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67002" y="435514"/>
            <a:ext cx="4907265" cy="295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CBAD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2400" b="1" i="0" u="none" strike="noStrike" cap="none" normalizeH="0" baseline="0" dirty="0" smtClean="0">
                <a:ln>
                  <a:noFill/>
                </a:ln>
                <a:solidFill>
                  <a:srgbClr val="53732D"/>
                </a:solidFill>
                <a:effectLst/>
                <a:latin typeface="Verdana" panose="020B0604030504040204" pitchFamily="34" charset="0"/>
              </a:rPr>
              <a:t>Diversification of Population</a:t>
            </a:r>
            <a:r>
              <a:rPr kumimoji="0" lang="en-CA" altLang="en-US" sz="1800" b="1" i="0" u="none" strike="noStrike" cap="none" normalizeH="0" baseline="0" dirty="0" smtClean="0">
                <a:ln>
                  <a:noFill/>
                </a:ln>
                <a:solidFill>
                  <a:srgbClr val="53732D"/>
                </a:solidFill>
                <a:effectLst/>
                <a:latin typeface="Verdana" panose="020B0604030504040204" pitchFamily="34" charset="0"/>
              </a:rPr>
              <a:t/>
            </a:r>
            <a:br>
              <a:rPr kumimoji="0" lang="en-CA" altLang="en-US" sz="1800" b="1" i="0" u="none" strike="noStrike" cap="none" normalizeH="0" baseline="0" dirty="0" smtClean="0">
                <a:ln>
                  <a:noFill/>
                </a:ln>
                <a:solidFill>
                  <a:srgbClr val="53732D"/>
                </a:solidFill>
                <a:effectLst/>
                <a:latin typeface="Verdana" panose="020B0604030504040204" pitchFamily="34" charset="0"/>
              </a:rPr>
            </a:br>
            <a:endParaRPr kumimoji="0" lang="en-CA" altLang="en-US" sz="1800" b="1" i="0" u="none" strike="noStrike" cap="none" normalizeH="0" baseline="0" dirty="0" smtClean="0">
              <a:ln>
                <a:noFill/>
              </a:ln>
              <a:solidFill>
                <a:srgbClr val="53732D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r>
              <a: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200 students from 20 different </a:t>
            </a:r>
            <a:b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 countries who study for one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tabLst/>
            </a:pPr>
            <a:r>
              <a:rPr lang="en-CA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CA" altLang="en-U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semester or a full year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tabLst/>
            </a:pPr>
            <a:endParaRPr kumimoji="0" lang="en-CA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7 short term programs from 6 </a:t>
            </a:r>
            <a:b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 different countries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3" descr="Anagell Gol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3"/>
          <a:stretch>
            <a:fillRect/>
          </a:stretch>
        </p:blipFill>
        <p:spPr bwMode="auto">
          <a:xfrm>
            <a:off x="7105952" y="435514"/>
            <a:ext cx="2422072" cy="2588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2" name="Picture 4" descr="IMG_43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 bwMode="auto">
          <a:xfrm>
            <a:off x="1046618" y="3578078"/>
            <a:ext cx="4047898" cy="303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4714" y="3217333"/>
            <a:ext cx="4938486" cy="339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CBAD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2400" b="1" i="0" u="none" strike="noStrike" cap="none" normalizeH="0" baseline="0" dirty="0" smtClean="0">
                <a:ln>
                  <a:noFill/>
                </a:ln>
                <a:solidFill>
                  <a:srgbClr val="53732D"/>
                </a:solidFill>
                <a:effectLst/>
                <a:latin typeface="Verdana" panose="020B0604030504040204" pitchFamily="34" charset="0"/>
              </a:rPr>
              <a:t>Personalization of Learning</a:t>
            </a:r>
            <a:br>
              <a:rPr kumimoji="0" lang="en-CA" altLang="en-US" sz="2400" b="1" i="0" u="none" strike="noStrike" cap="none" normalizeH="0" baseline="0" dirty="0" smtClean="0">
                <a:ln>
                  <a:noFill/>
                </a:ln>
                <a:solidFill>
                  <a:srgbClr val="53732D"/>
                </a:solidFill>
                <a:effectLst/>
                <a:latin typeface="Verdana" panose="020B0604030504040204" pitchFamily="34" charset="0"/>
              </a:rPr>
            </a:br>
            <a:endParaRPr kumimoji="0" lang="en-CA" altLang="en-US" sz="2400" b="1" i="0" u="none" strike="noStrike" cap="none" normalizeH="0" baseline="0" dirty="0" smtClean="0">
              <a:ln>
                <a:noFill/>
              </a:ln>
              <a:solidFill>
                <a:srgbClr val="53732D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r>
              <a: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ROAMS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Global ROAMS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Academies:</a:t>
            </a:r>
            <a:b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	- Golf</a:t>
            </a:r>
            <a:b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	- Soccer</a:t>
            </a:r>
            <a:b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	- Ice Hockey</a:t>
            </a:r>
            <a:b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	- Dance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Elective Choices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arbage collecti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" t="15759" r="952" b="12375"/>
          <a:stretch>
            <a:fillRect/>
          </a:stretch>
        </p:blipFill>
        <p:spPr bwMode="auto">
          <a:xfrm>
            <a:off x="258378" y="785340"/>
            <a:ext cx="5824627" cy="252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593657" y="186267"/>
            <a:ext cx="5716876" cy="624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CBAD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2400" b="1" i="0" u="none" strike="noStrike" cap="none" normalizeH="0" baseline="0" dirty="0" smtClean="0">
                <a:ln>
                  <a:noFill/>
                </a:ln>
                <a:solidFill>
                  <a:srgbClr val="53732D"/>
                </a:solidFill>
                <a:effectLst/>
                <a:latin typeface="Verdana" panose="020B0604030504040204" pitchFamily="34" charset="0"/>
              </a:rPr>
              <a:t>Global connections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2400" b="1" i="0" u="none" strike="noStrike" cap="none" normalizeH="0" baseline="0" dirty="0" smtClean="0">
                <a:ln>
                  <a:noFill/>
                </a:ln>
                <a:solidFill>
                  <a:srgbClr val="53732D"/>
                </a:solidFill>
                <a:effectLst/>
                <a:latin typeface="Verdana" panose="020B0604030504040204" pitchFamily="34" charset="0"/>
              </a:rPr>
              <a:t>to the curriculum</a:t>
            </a:r>
            <a:br>
              <a:rPr kumimoji="0" lang="en-CA" altLang="en-US" sz="2400" b="1" i="0" u="none" strike="noStrike" cap="none" normalizeH="0" baseline="0" dirty="0" smtClean="0">
                <a:ln>
                  <a:noFill/>
                </a:ln>
                <a:solidFill>
                  <a:srgbClr val="53732D"/>
                </a:solidFill>
                <a:effectLst/>
                <a:latin typeface="Verdana" panose="020B0604030504040204" pitchFamily="34" charset="0"/>
              </a:rPr>
            </a:br>
            <a:endParaRPr kumimoji="0" lang="en-CA" altLang="en-US" sz="2400" b="1" i="0" u="none" strike="noStrike" cap="none" normalizeH="0" baseline="0" dirty="0" smtClean="0">
              <a:ln>
                <a:noFill/>
              </a:ln>
              <a:solidFill>
                <a:srgbClr val="53732D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r>
              <a: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English Language Development 10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tabLst/>
            </a:pPr>
            <a:endParaRPr kumimoji="0" lang="en-CA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Writing 11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tabLst/>
            </a:pPr>
            <a:endParaRPr kumimoji="0" lang="en-CA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Transitional English and Social Studies 10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Environmental Science 11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endParaRPr kumimoji="0" lang="en-CA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International students interviewing </a:t>
            </a:r>
            <a:b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 Canadian adults to discover cultural</a:t>
            </a:r>
            <a:b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 connections and perspectives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tabLst/>
            </a:pPr>
            <a:endParaRPr kumimoji="0" lang="en-CA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Teaching historical and contemporary</a:t>
            </a:r>
            <a:b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 injustices that challenge the narrative</a:t>
            </a:r>
            <a:b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 and identity of Canada as an inclusive, </a:t>
            </a:r>
            <a:b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 multicultural society.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6" name="Picture 4" descr="Roams Raft Gr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379" y="3600998"/>
            <a:ext cx="3498624" cy="262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14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14"/>
          <p:cNvSpPr>
            <a:spLocks noChangeArrowheads="1" noChangeShapeType="1" noTextEdit="1"/>
          </p:cNvSpPr>
          <p:nvPr/>
        </p:nvSpPr>
        <p:spPr bwMode="auto">
          <a:xfrm>
            <a:off x="3282043" y="836218"/>
            <a:ext cx="4327071" cy="1065840"/>
          </a:xfrm>
          <a:prstGeom prst="rect">
            <a:avLst/>
          </a:prstGeom>
          <a:effectLst/>
          <a:extLst>
            <a:ext uri="{91240B29-F687-4F45-9708-019B960494DF}">
              <a14:hiddenLine xmlns:a14="http://schemas.microsoft.com/office/drawing/2010/main" w="9017">
                <a:noFill/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CA" sz="3600" b="1" kern="10" spc="720" dirty="0" smtClean="0">
                <a:ln>
                  <a:solidFill>
                    <a:schemeClr val="tx1"/>
                  </a:solidFill>
                </a:ln>
                <a:solidFill>
                  <a:srgbClr val="53732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Goal</a:t>
            </a:r>
            <a:r>
              <a:rPr lang="en-CA" sz="3600" b="1" kern="10" spc="720" dirty="0" smtClean="0">
                <a:ln>
                  <a:noFill/>
                </a:ln>
                <a:solidFill>
                  <a:srgbClr val="53732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CA" sz="3600" b="1" kern="10" spc="720" dirty="0" smtClean="0">
                <a:ln>
                  <a:solidFill>
                    <a:schemeClr val="tx1"/>
                  </a:solidFill>
                </a:ln>
                <a:solidFill>
                  <a:srgbClr val="53732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en-CA" sz="3600" b="1" kern="10" spc="720" dirty="0">
              <a:ln>
                <a:solidFill>
                  <a:schemeClr val="tx1"/>
                </a:solidFill>
              </a:ln>
              <a:solidFill>
                <a:srgbClr val="53732D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545670" y="2449286"/>
            <a:ext cx="6223001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x="0" sy="0" algn="ctr" rotWithShape="0">
                    <a:srgbClr val="000000">
                      <a:alpha val="0"/>
                    </a:srgbClr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BA2F27"/>
                </a:solidFill>
                <a:effectLst/>
                <a:latin typeface="Verdana" panose="020B0604030504040204" pitchFamily="34" charset="0"/>
              </a:rPr>
              <a:t>Fostering Relationships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676779" y="4007303"/>
            <a:ext cx="9010650" cy="1546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x="0" sy="0" algn="ctr" rotWithShape="0">
                    <a:srgbClr val="000000">
                      <a:alpha val="0"/>
                    </a:srgbClr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To develop and maintain relationships with the school, community and global partners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22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671" y="3141133"/>
            <a:ext cx="4569657" cy="315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9615" y="653143"/>
            <a:ext cx="5421085" cy="271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CBAD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2000" b="1" i="0" u="none" strike="noStrike" cap="none" normalizeH="0" baseline="0" dirty="0" smtClean="0">
                <a:ln>
                  <a:noFill/>
                </a:ln>
                <a:solidFill>
                  <a:srgbClr val="53732D"/>
                </a:solidFill>
                <a:effectLst/>
                <a:latin typeface="Verdana" panose="020B0604030504040204" pitchFamily="34" charset="0"/>
              </a:rPr>
              <a:t>Increase Awareness of ISP</a:t>
            </a:r>
            <a:br>
              <a:rPr kumimoji="0" lang="en-CA" altLang="en-US" sz="2000" b="1" i="0" u="none" strike="noStrike" cap="none" normalizeH="0" baseline="0" dirty="0" smtClean="0">
                <a:ln>
                  <a:noFill/>
                </a:ln>
                <a:solidFill>
                  <a:srgbClr val="53732D"/>
                </a:solidFill>
                <a:effectLst/>
                <a:latin typeface="Verdana" panose="020B0604030504040204" pitchFamily="34" charset="0"/>
              </a:rPr>
            </a:br>
            <a:endParaRPr kumimoji="0" lang="en-CA" altLang="en-US" sz="2000" b="1" i="0" u="none" strike="noStrike" cap="none" normalizeH="0" baseline="0" dirty="0" smtClean="0">
              <a:ln>
                <a:noFill/>
              </a:ln>
              <a:solidFill>
                <a:srgbClr val="53732D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r>
              <a: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Community events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endParaRPr kumimoji="0" lang="en-CA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PAC meetings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endParaRPr kumimoji="0" lang="en-CA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Advertising banners in the community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tabLst/>
            </a:pPr>
            <a:endParaRPr kumimoji="0" lang="en-CA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Liaise with Senior </a:t>
            </a:r>
            <a:b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 Management and </a:t>
            </a:r>
            <a:b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 Board of Trustees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637350" y="653143"/>
            <a:ext cx="4266180" cy="576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CBAD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en-US" sz="2000" b="1" dirty="0">
                <a:solidFill>
                  <a:srgbClr val="53732D"/>
                </a:solidFill>
                <a:latin typeface="Verdana" panose="020B0604030504040204" pitchFamily="34" charset="0"/>
              </a:rPr>
              <a:t>Community Engagement</a:t>
            </a:r>
            <a:br>
              <a:rPr lang="en-CA" altLang="en-US" sz="2000" b="1" dirty="0">
                <a:solidFill>
                  <a:srgbClr val="53732D"/>
                </a:solidFill>
                <a:latin typeface="Verdana" panose="020B0604030504040204" pitchFamily="34" charset="0"/>
              </a:rPr>
            </a:br>
            <a:endParaRPr lang="en-CA" altLang="en-US" sz="2000" b="1" dirty="0">
              <a:solidFill>
                <a:srgbClr val="53732D"/>
              </a:solidFill>
              <a:latin typeface="Verdana" panose="020B060403050404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-CA" altLang="en-U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Regional </a:t>
            </a:r>
            <a:r>
              <a:rPr lang="en-CA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District of </a:t>
            </a:r>
            <a:r>
              <a:rPr lang="en-CA" altLang="en-U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Nanaimo           programs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SzPts val="1200"/>
              <a:buFont typeface="Arial" panose="020B0604020202020204" pitchFamily="34" charset="0"/>
              <a:buChar char="•"/>
            </a:pPr>
            <a:endParaRPr lang="en-CA" altLang="en-US" sz="2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-CA" altLang="en-U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Pheasant </a:t>
            </a:r>
            <a:r>
              <a:rPr lang="en-CA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Glen Golf </a:t>
            </a:r>
            <a:r>
              <a:rPr lang="en-CA" altLang="en-U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Course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SzPts val="1200"/>
              <a:buFont typeface="Arial" panose="020B0604020202020204" pitchFamily="34" charset="0"/>
              <a:buChar char="•"/>
            </a:pPr>
            <a:endParaRPr lang="en-CA" altLang="en-US" sz="2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-CA" altLang="en-U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Oceanside Place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SzPts val="1200"/>
              <a:buFont typeface="Arial" panose="020B0604020202020204" pitchFamily="34" charset="0"/>
              <a:buChar char="•"/>
            </a:pPr>
            <a:endParaRPr lang="en-CA" altLang="en-US" sz="2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-CA" altLang="en-US" sz="20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Ravensong</a:t>
            </a:r>
            <a:r>
              <a:rPr lang="en-CA" altLang="en-U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CA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Aquatic </a:t>
            </a:r>
            <a:r>
              <a:rPr lang="en-CA" altLang="en-U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center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SzPts val="1200"/>
              <a:buFont typeface="Symbol" panose="05050102010706020507" pitchFamily="18" charset="2"/>
              <a:buChar char="·"/>
            </a:pPr>
            <a:endParaRPr lang="en-CA" altLang="en-US" sz="2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-CA" altLang="en-U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Introduction </a:t>
            </a:r>
            <a:r>
              <a:rPr lang="en-CA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of RCMP </a:t>
            </a:r>
            <a:r>
              <a:rPr lang="en-CA" altLang="en-U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liaison officer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" y="4267200"/>
            <a:ext cx="5421087" cy="226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CBAD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37350" y="6123214"/>
            <a:ext cx="3531394" cy="40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CBAD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84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inclas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731" y="3064933"/>
            <a:ext cx="4767943" cy="360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9614" y="503598"/>
            <a:ext cx="5047684" cy="58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CBAD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en-US" sz="2000" b="1" dirty="0">
                <a:solidFill>
                  <a:srgbClr val="53732D"/>
                </a:solidFill>
                <a:latin typeface="Verdana" panose="020B0604030504040204" pitchFamily="34" charset="0"/>
              </a:rPr>
              <a:t>Building School Connections</a:t>
            </a:r>
            <a:r>
              <a:rPr lang="en-CA" altLang="en-US" b="1" dirty="0">
                <a:solidFill>
                  <a:srgbClr val="53732D"/>
                </a:solidFill>
                <a:latin typeface="Verdana" panose="020B0604030504040204" pitchFamily="34" charset="0"/>
              </a:rPr>
              <a:t/>
            </a:r>
            <a:br>
              <a:rPr lang="en-CA" altLang="en-US" b="1" dirty="0">
                <a:solidFill>
                  <a:srgbClr val="53732D"/>
                </a:solidFill>
                <a:latin typeface="Verdana" panose="020B0604030504040204" pitchFamily="34" charset="0"/>
              </a:rPr>
            </a:br>
            <a:endParaRPr lang="en-CA" altLang="en-US" b="1" dirty="0">
              <a:solidFill>
                <a:srgbClr val="53732D"/>
              </a:solidFill>
              <a:latin typeface="Verdana" panose="020B060403050404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-CA" altLang="en-U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ISP Advisor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SzPts val="1200"/>
              <a:buFont typeface="Arial" panose="020B0604020202020204" pitchFamily="34" charset="0"/>
              <a:buChar char="•"/>
            </a:pPr>
            <a:endParaRPr lang="en-CA" altLang="en-US" sz="2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-CA" altLang="en-U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QISP </a:t>
            </a:r>
            <a:r>
              <a:rPr lang="en-CA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and School </a:t>
            </a:r>
            <a:r>
              <a:rPr lang="en-CA" altLang="en-U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activities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SzPts val="1200"/>
              <a:buFont typeface="Arial" panose="020B0604020202020204" pitchFamily="34" charset="0"/>
              <a:buChar char="•"/>
            </a:pPr>
            <a:endParaRPr lang="en-CA" altLang="en-US" sz="2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-CA" altLang="en-U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Establish </a:t>
            </a:r>
            <a:r>
              <a:rPr lang="en-CA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support for students </a:t>
            </a:r>
            <a:r>
              <a:rPr lang="en-CA" altLang="en-U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to transition </a:t>
            </a:r>
            <a:r>
              <a:rPr lang="en-CA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to </a:t>
            </a:r>
            <a:r>
              <a:rPr lang="en-CA" altLang="en-U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post-secondary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SzPts val="1200"/>
              <a:buFont typeface="Arial" panose="020B0604020202020204" pitchFamily="34" charset="0"/>
              <a:buChar char="•"/>
            </a:pPr>
            <a:endParaRPr lang="en-CA" altLang="en-US" sz="2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-CA" altLang="en-U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Assist </a:t>
            </a:r>
            <a:r>
              <a:rPr lang="en-CA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student in applying for   </a:t>
            </a:r>
            <a:r>
              <a:rPr lang="en-CA" altLang="en-U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Ministry </a:t>
            </a:r>
            <a:r>
              <a:rPr lang="en-CA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of Education </a:t>
            </a:r>
            <a:r>
              <a:rPr lang="en-CA" altLang="en-U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Scholarships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SzPts val="1200"/>
              <a:buFont typeface="Arial" panose="020B0604020202020204" pitchFamily="34" charset="0"/>
              <a:buChar char="•"/>
            </a:pPr>
            <a:endParaRPr lang="en-CA" altLang="en-US" sz="2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-CA" altLang="en-U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Short </a:t>
            </a:r>
            <a:r>
              <a:rPr lang="en-CA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term elementary </a:t>
            </a:r>
            <a:r>
              <a:rPr lang="en-CA" altLang="en-U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groups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SzPts val="1200"/>
              <a:buFont typeface="Arial" panose="020B0604020202020204" pitchFamily="34" charset="0"/>
              <a:buChar char="•"/>
            </a:pPr>
            <a:endParaRPr lang="en-CA" altLang="en-US" sz="2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-CA" altLang="en-U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Link </a:t>
            </a:r>
            <a:r>
              <a:rPr lang="en-CA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and Connect classes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85340" y="503598"/>
            <a:ext cx="4537187" cy="3622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CBAD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en-US" sz="2000" b="1" dirty="0">
                <a:solidFill>
                  <a:srgbClr val="53732D"/>
                </a:solidFill>
                <a:latin typeface="Verdana" panose="020B0604030504040204" pitchFamily="34" charset="0"/>
              </a:rPr>
              <a:t>Global Partners/Marketing</a:t>
            </a:r>
            <a:br>
              <a:rPr lang="en-CA" altLang="en-US" sz="2000" b="1" dirty="0">
                <a:solidFill>
                  <a:srgbClr val="53732D"/>
                </a:solidFill>
                <a:latin typeface="Verdana" panose="020B0604030504040204" pitchFamily="34" charset="0"/>
              </a:rPr>
            </a:br>
            <a:endParaRPr lang="en-CA" altLang="en-US" sz="2000" b="1" dirty="0">
              <a:solidFill>
                <a:srgbClr val="53732D"/>
              </a:solidFill>
              <a:latin typeface="Verdana" panose="020B060403050404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-CA" altLang="en-U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To </a:t>
            </a:r>
            <a:r>
              <a:rPr lang="en-CA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promote the Oceanside </a:t>
            </a:r>
            <a:r>
              <a:rPr lang="en-CA" altLang="en-U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region as </a:t>
            </a:r>
            <a:r>
              <a:rPr lang="en-CA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a destination of </a:t>
            </a:r>
            <a:r>
              <a:rPr lang="en-CA" altLang="en-U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choice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SzPts val="1200"/>
            </a:pPr>
            <a:r>
              <a:rPr lang="en-CA" altLang="en-U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endParaRPr lang="en-CA" altLang="en-US" sz="2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-CA" altLang="en-U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Build </a:t>
            </a:r>
            <a:r>
              <a:rPr lang="en-CA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a diverse recruiting strategy with overseas partners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37349" y="4267200"/>
            <a:ext cx="4554651" cy="226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CBAD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4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4"/>
          <p:cNvSpPr>
            <a:spLocks noChangeArrowheads="1" noChangeShapeType="1" noTextEdit="1"/>
          </p:cNvSpPr>
          <p:nvPr/>
        </p:nvSpPr>
        <p:spPr bwMode="auto">
          <a:xfrm>
            <a:off x="3282043" y="836218"/>
            <a:ext cx="4327071" cy="1065840"/>
          </a:xfrm>
          <a:prstGeom prst="rect">
            <a:avLst/>
          </a:prstGeom>
          <a:effectLst/>
          <a:extLst>
            <a:ext uri="{91240B29-F687-4F45-9708-019B960494DF}">
              <a14:hiddenLine xmlns:a14="http://schemas.microsoft.com/office/drawing/2010/main" w="9017">
                <a:noFill/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CA" sz="3600" b="1" kern="10" spc="720" dirty="0" smtClean="0">
                <a:ln>
                  <a:solidFill>
                    <a:schemeClr val="tx1"/>
                  </a:solidFill>
                </a:ln>
                <a:solidFill>
                  <a:srgbClr val="53732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Goal</a:t>
            </a:r>
            <a:r>
              <a:rPr lang="en-CA" sz="3600" b="1" kern="10" spc="720" dirty="0" smtClean="0">
                <a:ln>
                  <a:noFill/>
                </a:ln>
                <a:solidFill>
                  <a:srgbClr val="53732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CA" sz="3600" b="1" kern="10" spc="720" dirty="0" smtClean="0">
                <a:ln>
                  <a:solidFill>
                    <a:schemeClr val="tx1"/>
                  </a:solidFill>
                </a:ln>
                <a:solidFill>
                  <a:srgbClr val="53732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en-CA" sz="3600" b="1" kern="10" spc="720" dirty="0">
              <a:ln>
                <a:solidFill>
                  <a:schemeClr val="tx1"/>
                </a:solidFill>
              </a:ln>
              <a:solidFill>
                <a:srgbClr val="53732D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334871" y="2628900"/>
            <a:ext cx="62214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x="0" sy="0" algn="ctr" rotWithShape="0">
                    <a:srgbClr val="000000">
                      <a:alpha val="0"/>
                    </a:srgbClr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smtClean="0">
                <a:ln>
                  <a:noFill/>
                </a:ln>
                <a:solidFill>
                  <a:srgbClr val="BA2F27"/>
                </a:solidFill>
                <a:effectLst/>
                <a:latin typeface="Verdana" panose="020B0604030504040204" pitchFamily="34" charset="0"/>
              </a:rPr>
              <a:t>Quality Programming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14401" y="3918857"/>
            <a:ext cx="9035708" cy="22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x="0" sy="0" algn="ctr" rotWithShape="0">
                    <a:srgbClr val="000000">
                      <a:alpha val="0"/>
                    </a:srgbClr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To provide optimal support and advocacy for ISP students and homestay families through best practices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34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r="2962"/>
          <a:stretch>
            <a:fillRect/>
          </a:stretch>
        </p:blipFill>
        <p:spPr bwMode="auto">
          <a:xfrm>
            <a:off x="1640492" y="3056929"/>
            <a:ext cx="3371775" cy="339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84576" y="473527"/>
            <a:ext cx="5617824" cy="320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CBAD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2400" b="1" i="0" u="none" strike="noStrike" cap="none" normalizeH="0" baseline="0" dirty="0" smtClean="0">
                <a:ln>
                  <a:noFill/>
                </a:ln>
                <a:solidFill>
                  <a:srgbClr val="53732D"/>
                </a:solidFill>
                <a:effectLst/>
                <a:latin typeface="Verdana" panose="020B0604030504040204" pitchFamily="34" charset="0"/>
              </a:rPr>
              <a:t>Ministry of Education</a:t>
            </a:r>
            <a:br>
              <a:rPr kumimoji="0" lang="en-CA" altLang="en-US" sz="2400" b="1" i="0" u="none" strike="noStrike" cap="none" normalizeH="0" baseline="0" dirty="0" smtClean="0">
                <a:ln>
                  <a:noFill/>
                </a:ln>
                <a:solidFill>
                  <a:srgbClr val="53732D"/>
                </a:solidFill>
                <a:effectLst/>
                <a:latin typeface="Verdana" panose="020B0604030504040204" pitchFamily="34" charset="0"/>
              </a:rPr>
            </a:br>
            <a:endParaRPr kumimoji="0" lang="en-CA" altLang="en-US" sz="2400" b="1" i="0" u="none" strike="noStrike" cap="none" normalizeH="0" baseline="0" dirty="0" smtClean="0">
              <a:ln>
                <a:noFill/>
              </a:ln>
              <a:solidFill>
                <a:srgbClr val="53732D"/>
              </a:solidFill>
              <a:effectLst/>
              <a:latin typeface="Verdana" panose="020B060403050404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Arial" panose="020B0604020202020204" pitchFamily="34" charset="0"/>
              <a:buChar char="•"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To align our program with the Ministry of Education K-12 International Strategic Action: 4 Pillars and Goals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endParaRPr kumimoji="0" lang="en-CA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Arial" panose="020B0604020202020204" pitchFamily="34" charset="0"/>
              <a:buChar char="•"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Uphold Ministry of Education Homestay Standards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378244" y="3810001"/>
            <a:ext cx="4187223" cy="287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CBAD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2400" b="1" i="0" u="none" strike="noStrike" cap="none" normalizeH="0" baseline="0" dirty="0" smtClean="0">
                <a:ln>
                  <a:noFill/>
                </a:ln>
                <a:solidFill>
                  <a:srgbClr val="53732D"/>
                </a:solidFill>
                <a:effectLst/>
                <a:latin typeface="Verdana" panose="020B0604030504040204" pitchFamily="34" charset="0"/>
              </a:rPr>
              <a:t>Homestay Families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2400" b="1" i="0" u="none" strike="noStrike" cap="none" normalizeH="0" baseline="0" dirty="0" smtClean="0">
              <a:ln>
                <a:noFill/>
              </a:ln>
              <a:solidFill>
                <a:srgbClr val="53732D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r>
              <a: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Homestay guidebook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Homestay orientation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Informal homestay/student </a:t>
            </a:r>
            <a:b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 reporting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Homestay coordinators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3" name="Picture 5" descr="Brown Family Tof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244" y="304195"/>
            <a:ext cx="3496420" cy="337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04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998169533B7F46BC951912322D71D7" ma:contentTypeVersion="0" ma:contentTypeDescription="Create a new document." ma:contentTypeScope="" ma:versionID="02a68d56a4b54d1b4d5bbd410273f58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aa7feeb3a93eb041bf2c7c1e0bed81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9D4321-3B4E-45B1-9AB0-ADAB242AC1F6}"/>
</file>

<file path=customXml/itemProps2.xml><?xml version="1.0" encoding="utf-8"?>
<ds:datastoreItem xmlns:ds="http://schemas.openxmlformats.org/officeDocument/2006/customXml" ds:itemID="{932CDBBE-0642-4596-8172-9F868BCDE028}"/>
</file>

<file path=customXml/itemProps3.xml><?xml version="1.0" encoding="utf-8"?>
<ds:datastoreItem xmlns:ds="http://schemas.openxmlformats.org/officeDocument/2006/customXml" ds:itemID="{1E4558C1-6236-4576-8CCD-C51DB456F6C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149</Words>
  <Application>Microsoft Office PowerPoint</Application>
  <PresentationFormat>Widescreen</PresentationFormat>
  <Paragraphs>143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Atkinson</dc:creator>
  <cp:lastModifiedBy>Ronda Bell</cp:lastModifiedBy>
  <cp:revision>46</cp:revision>
  <dcterms:created xsi:type="dcterms:W3CDTF">2018-06-20T00:27:48Z</dcterms:created>
  <dcterms:modified xsi:type="dcterms:W3CDTF">2018-06-26T19:21:59Z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0x0101000B998169533B7F46BC951912322D71D7</vt:lpwstr>
  </property>
</Properties>
</file>