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4" r:id="rId2"/>
    <p:sldId id="257" r:id="rId3"/>
    <p:sldId id="258" r:id="rId4"/>
    <p:sldId id="269" r:id="rId5"/>
    <p:sldId id="273" r:id="rId6"/>
    <p:sldId id="261" r:id="rId7"/>
    <p:sldId id="262" r:id="rId8"/>
    <p:sldId id="270" r:id="rId9"/>
    <p:sldId id="272" r:id="rId10"/>
    <p:sldId id="267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d069lss01\home$\staff\ramos\Documents\SD69\Budgets\2324\2324%20Budgets%20Plann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FTE by Program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'Enrolmt data'!$F$51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'Enrolmt data'!$L$50:$V$50</c:f>
              <c:strCache>
                <c:ptCount val="11"/>
                <c:pt idx="0">
                  <c:v> 16/17 </c:v>
                </c:pt>
                <c:pt idx="1">
                  <c:v> 17/18 </c:v>
                </c:pt>
                <c:pt idx="2">
                  <c:v> 18/19 </c:v>
                </c:pt>
                <c:pt idx="3">
                  <c:v> 19/20 </c:v>
                </c:pt>
                <c:pt idx="4">
                  <c:v> 20/21 </c:v>
                </c:pt>
                <c:pt idx="5">
                  <c:v> 21/22 </c:v>
                </c:pt>
                <c:pt idx="6">
                  <c:v> 22/23 </c:v>
                </c:pt>
                <c:pt idx="8">
                  <c:v>23/24(P)</c:v>
                </c:pt>
                <c:pt idx="9">
                  <c:v>24/25(P)</c:v>
                </c:pt>
                <c:pt idx="10">
                  <c:v>25/26(P)</c:v>
                </c:pt>
              </c:strCache>
            </c:strRef>
          </c:cat>
          <c:val>
            <c:numRef>
              <c:f>'Enrolmt data'!$L$51:$V$51</c:f>
              <c:numCache>
                <c:formatCode>#,##0_);\(#,##0\)</c:formatCode>
                <c:ptCount val="11"/>
                <c:pt idx="0">
                  <c:v>3717.875</c:v>
                </c:pt>
                <c:pt idx="1">
                  <c:v>3769.375</c:v>
                </c:pt>
                <c:pt idx="2">
                  <c:v>3827.6875</c:v>
                </c:pt>
                <c:pt idx="3">
                  <c:v>3899</c:v>
                </c:pt>
                <c:pt idx="4">
                  <c:v>3790.125</c:v>
                </c:pt>
                <c:pt idx="5">
                  <c:v>4001.3125</c:v>
                </c:pt>
                <c:pt idx="6">
                  <c:v>4125</c:v>
                </c:pt>
                <c:pt idx="8">
                  <c:v>4100</c:v>
                </c:pt>
                <c:pt idx="9">
                  <c:v>4130</c:v>
                </c:pt>
                <c:pt idx="10">
                  <c:v>4180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5-4FB6-8EAF-94605573D850}"/>
            </c:ext>
          </c:extLst>
        </c:ser>
        <c:ser>
          <c:idx val="1"/>
          <c:order val="1"/>
          <c:tx>
            <c:strRef>
              <c:f>'Enrolmt data'!$F$52</c:f>
              <c:strCache>
                <c:ptCount val="1"/>
                <c:pt idx="0">
                  <c:v>Alternate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'Enrolmt data'!$L$50:$V$50</c:f>
              <c:strCache>
                <c:ptCount val="11"/>
                <c:pt idx="0">
                  <c:v> 16/17 </c:v>
                </c:pt>
                <c:pt idx="1">
                  <c:v> 17/18 </c:v>
                </c:pt>
                <c:pt idx="2">
                  <c:v> 18/19 </c:v>
                </c:pt>
                <c:pt idx="3">
                  <c:v> 19/20 </c:v>
                </c:pt>
                <c:pt idx="4">
                  <c:v> 20/21 </c:v>
                </c:pt>
                <c:pt idx="5">
                  <c:v> 21/22 </c:v>
                </c:pt>
                <c:pt idx="6">
                  <c:v> 22/23 </c:v>
                </c:pt>
                <c:pt idx="8">
                  <c:v>23/24(P)</c:v>
                </c:pt>
                <c:pt idx="9">
                  <c:v>24/25(P)</c:v>
                </c:pt>
                <c:pt idx="10">
                  <c:v>25/26(P)</c:v>
                </c:pt>
              </c:strCache>
            </c:strRef>
          </c:cat>
          <c:val>
            <c:numRef>
              <c:f>'Enrolmt data'!$L$52:$V$52</c:f>
              <c:numCache>
                <c:formatCode>#,##0_);\(#,##0\)</c:formatCode>
                <c:ptCount val="11"/>
                <c:pt idx="0">
                  <c:v>147</c:v>
                </c:pt>
                <c:pt idx="1">
                  <c:v>128</c:v>
                </c:pt>
                <c:pt idx="2">
                  <c:v>114</c:v>
                </c:pt>
                <c:pt idx="3">
                  <c:v>122</c:v>
                </c:pt>
                <c:pt idx="4">
                  <c:v>123</c:v>
                </c:pt>
                <c:pt idx="5">
                  <c:v>84</c:v>
                </c:pt>
                <c:pt idx="6">
                  <c:v>59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5-4FB6-8EAF-94605573D850}"/>
            </c:ext>
          </c:extLst>
        </c:ser>
        <c:ser>
          <c:idx val="2"/>
          <c:order val="2"/>
          <c:tx>
            <c:strRef>
              <c:f>'Enrolmt data'!$F$53</c:f>
              <c:strCache>
                <c:ptCount val="1"/>
                <c:pt idx="0">
                  <c:v>DL-Full Yr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'Enrolmt data'!$L$50:$V$50</c:f>
              <c:strCache>
                <c:ptCount val="11"/>
                <c:pt idx="0">
                  <c:v> 16/17 </c:v>
                </c:pt>
                <c:pt idx="1">
                  <c:v> 17/18 </c:v>
                </c:pt>
                <c:pt idx="2">
                  <c:v> 18/19 </c:v>
                </c:pt>
                <c:pt idx="3">
                  <c:v> 19/20 </c:v>
                </c:pt>
                <c:pt idx="4">
                  <c:v> 20/21 </c:v>
                </c:pt>
                <c:pt idx="5">
                  <c:v> 21/22 </c:v>
                </c:pt>
                <c:pt idx="6">
                  <c:v> 22/23 </c:v>
                </c:pt>
                <c:pt idx="8">
                  <c:v>23/24(P)</c:v>
                </c:pt>
                <c:pt idx="9">
                  <c:v>24/25(P)</c:v>
                </c:pt>
                <c:pt idx="10">
                  <c:v>25/26(P)</c:v>
                </c:pt>
              </c:strCache>
            </c:strRef>
          </c:cat>
          <c:val>
            <c:numRef>
              <c:f>'Enrolmt data'!$L$53:$V$53</c:f>
              <c:numCache>
                <c:formatCode>#,##0_);\(#,##0\)</c:formatCode>
                <c:ptCount val="11"/>
                <c:pt idx="0">
                  <c:v>326.4375</c:v>
                </c:pt>
                <c:pt idx="1">
                  <c:v>316.65629999999999</c:v>
                </c:pt>
                <c:pt idx="2">
                  <c:v>330.81259999999997</c:v>
                </c:pt>
                <c:pt idx="3">
                  <c:v>291.5</c:v>
                </c:pt>
                <c:pt idx="4">
                  <c:v>502.1875</c:v>
                </c:pt>
                <c:pt idx="5">
                  <c:v>302.75</c:v>
                </c:pt>
                <c:pt idx="6">
                  <c:v>186</c:v>
                </c:pt>
                <c:pt idx="8">
                  <c:v>180</c:v>
                </c:pt>
                <c:pt idx="9">
                  <c:v>180</c:v>
                </c:pt>
                <c:pt idx="10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B5-4FB6-8EAF-94605573D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3162384"/>
        <c:axId val="627547088"/>
      </c:barChart>
      <c:catAx>
        <c:axId val="78316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547088"/>
        <c:crosses val="autoZero"/>
        <c:auto val="1"/>
        <c:lblAlgn val="ctr"/>
        <c:lblOffset val="100"/>
        <c:noMultiLvlLbl val="0"/>
      </c:catAx>
      <c:valAx>
        <c:axId val="627547088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6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38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5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9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57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987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7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22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21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72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36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81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78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9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62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1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6188-B88E-489F-8FF7-4B6630C1F4FD}" type="datetimeFigureOut">
              <a:rPr lang="en-CA" smtClean="0"/>
              <a:t>2023-04-12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5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0514" y="954659"/>
            <a:ext cx="591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/>
              <a:t>23/24 Budget Discussions </a:t>
            </a:r>
          </a:p>
          <a:p>
            <a:pPr algn="ctr"/>
            <a:r>
              <a:rPr lang="en-CA" sz="3600" dirty="0"/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7110" y="2640910"/>
            <a:ext cx="7785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3200" dirty="0"/>
              <a:t>Themes from sessions and survey</a:t>
            </a:r>
          </a:p>
          <a:p>
            <a:pPr marL="285750" indent="-285750">
              <a:buFontTx/>
              <a:buChar char="-"/>
            </a:pPr>
            <a:r>
              <a:rPr lang="en-CA" sz="3200" dirty="0"/>
              <a:t>23/24 Grant announcements</a:t>
            </a:r>
          </a:p>
          <a:p>
            <a:pPr marL="285750" indent="-285750">
              <a:buFontTx/>
              <a:buChar char="-"/>
            </a:pPr>
            <a:r>
              <a:rPr lang="en-CA" sz="3200" dirty="0"/>
              <a:t>Budget pressures</a:t>
            </a:r>
          </a:p>
          <a:p>
            <a:pPr marL="285750" indent="-285750">
              <a:buFontTx/>
              <a:buChar char="-"/>
            </a:pPr>
            <a:r>
              <a:rPr lang="en-CA" sz="3200" dirty="0"/>
              <a:t>Budget response</a:t>
            </a:r>
          </a:p>
        </p:txBody>
      </p:sp>
    </p:spTree>
    <p:extLst>
      <p:ext uri="{BB962C8B-B14F-4D97-AF65-F5344CB8AC3E}">
        <p14:creationId xmlns:p14="http://schemas.microsoft.com/office/powerpoint/2010/main" val="325692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324FE9-BF91-4A36-A5F9-3361DD723632}"/>
              </a:ext>
            </a:extLst>
          </p:cNvPr>
          <p:cNvSpPr txBox="1"/>
          <p:nvPr/>
        </p:nvSpPr>
        <p:spPr>
          <a:xfrm>
            <a:off x="4049485" y="2921330"/>
            <a:ext cx="3265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6320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985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Themes from 23/24 survey and prior sessions</a:t>
            </a:r>
          </a:p>
          <a:p>
            <a:r>
              <a:rPr lang="en-US" sz="2400" b="1" dirty="0"/>
              <a:t>	</a:t>
            </a:r>
            <a:r>
              <a:rPr lang="en-US" sz="2400" dirty="0"/>
              <a:t>	</a:t>
            </a:r>
          </a:p>
          <a:p>
            <a:r>
              <a:rPr lang="en-US" sz="2400" b="1" u="sng" dirty="0"/>
              <a:t>Supports</a:t>
            </a:r>
            <a:r>
              <a:rPr lang="en-US" sz="2400" dirty="0"/>
              <a:t>		</a:t>
            </a:r>
          </a:p>
          <a:p>
            <a:r>
              <a:rPr lang="en-US" sz="2400" dirty="0"/>
              <a:t>	- mental health and emotional well being</a:t>
            </a:r>
          </a:p>
          <a:p>
            <a:r>
              <a:rPr lang="en-US" sz="2400" dirty="0"/>
              <a:t>	- more emphasis on food programs</a:t>
            </a:r>
          </a:p>
          <a:p>
            <a:r>
              <a:rPr lang="en-US" sz="2400" dirty="0"/>
              <a:t>	- bus driver supply</a:t>
            </a:r>
          </a:p>
          <a:p>
            <a:r>
              <a:rPr lang="en-US" sz="2400" dirty="0"/>
              <a:t>	- technology-equity of access/finding the balance 		</a:t>
            </a:r>
          </a:p>
          <a:p>
            <a:r>
              <a:rPr lang="en-US" sz="2400" dirty="0"/>
              <a:t>		</a:t>
            </a:r>
          </a:p>
          <a:p>
            <a:r>
              <a:rPr lang="en-US" sz="2400" b="1" u="sng" dirty="0"/>
              <a:t>Communication</a:t>
            </a:r>
            <a:r>
              <a:rPr lang="en-US" sz="2400" dirty="0"/>
              <a:t>		</a:t>
            </a:r>
          </a:p>
          <a:p>
            <a:r>
              <a:rPr lang="en-US" sz="2400" dirty="0"/>
              <a:t>	- info to parents/to staff- </a:t>
            </a:r>
            <a:r>
              <a:rPr lang="en-US" sz="2400" dirty="0" err="1"/>
              <a:t>eg.</a:t>
            </a:r>
            <a:r>
              <a:rPr lang="en-US" sz="2400" dirty="0"/>
              <a:t> cancelled bus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u="sng" dirty="0"/>
              <a:t>Sustainability</a:t>
            </a:r>
            <a:r>
              <a:rPr lang="en-US" sz="2400" b="1" dirty="0"/>
              <a:t>	</a:t>
            </a:r>
            <a:r>
              <a:rPr lang="en-US" sz="2400" dirty="0"/>
              <a:t>	</a:t>
            </a:r>
          </a:p>
          <a:p>
            <a:r>
              <a:rPr lang="en-US" sz="2400" dirty="0"/>
              <a:t>	- green initiatives/stewardship learning	</a:t>
            </a:r>
          </a:p>
          <a:p>
            <a:r>
              <a:rPr lang="en-US" sz="2400" dirty="0"/>
              <a:t>	- outdoor learning	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50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465" y="1324230"/>
            <a:ext cx="916775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Provincial Operating Grants increased by 9.4% (up $614M to $6.6B)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increase covers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3.24% for 22/23 wage lifts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5.50% for 23/24 wage lifts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0.90% for provincial enrolment growth (5,197 FTE)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 increases for replacement cost pressures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 increases for inflationary pressures on supplies/services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Recently announced COLA increase of 1.25% to be funded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word if Exempt grid adjustments will be funded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4142" y="718288"/>
            <a:ext cx="593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Operating Grant Announcement:</a:t>
            </a:r>
          </a:p>
        </p:txBody>
      </p:sp>
    </p:spTree>
    <p:extLst>
      <p:ext uri="{BB962C8B-B14F-4D97-AF65-F5344CB8AC3E}">
        <p14:creationId xmlns:p14="http://schemas.microsoft.com/office/powerpoint/2010/main" val="17211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941458"/>
            <a:ext cx="1069094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Feeding Futures fund - SD69-520K</a:t>
            </a:r>
          </a:p>
          <a:p>
            <a:r>
              <a:rPr lang="en-US" sz="2400" dirty="0"/>
              <a:t>	* New Provincial food program announced in March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Annual Facility Grant (AFG) additional funds SD69-225K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Wage lift (Teachers/Support staff) increases for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	Classroom Enhancement Fund (CEF)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	Learning Improvement Fund (LIF)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	Community LINK Fund </a:t>
            </a:r>
          </a:p>
          <a:p>
            <a:pPr lvl="1"/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558800"/>
            <a:ext cx="593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Special Purpose Grants:</a:t>
            </a:r>
          </a:p>
        </p:txBody>
      </p:sp>
    </p:spTree>
    <p:extLst>
      <p:ext uri="{BB962C8B-B14F-4D97-AF65-F5344CB8AC3E}">
        <p14:creationId xmlns:p14="http://schemas.microsoft.com/office/powerpoint/2010/main" val="417567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45" y="1186243"/>
            <a:ext cx="6273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Projected enrolment: decline of 30.0 FTE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945" y="558801"/>
            <a:ext cx="593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Budget Process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9F32369-66FE-4DA3-8D34-4EDEF6D59F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823100"/>
              </p:ext>
            </p:extLst>
          </p:nvPr>
        </p:nvGraphicFramePr>
        <p:xfrm>
          <a:off x="854315" y="1930531"/>
          <a:ext cx="7130736" cy="323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8F850D7-BCB5-4319-8ECB-B2292884F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15" y="5252483"/>
            <a:ext cx="6989919" cy="113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4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1643" y="755645"/>
            <a:ext cx="55864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Budget Process</a:t>
            </a:r>
          </a:p>
          <a:p>
            <a:endParaRPr lang="en-CA" sz="1100" b="1" dirty="0"/>
          </a:p>
          <a:p>
            <a:r>
              <a:rPr lang="en-CA" dirty="0"/>
              <a:t>Cost/Revenue items:</a:t>
            </a:r>
            <a:endParaRPr lang="en-CA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BA019D-17C6-4092-AE56-E0E527D22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42" y="1949449"/>
            <a:ext cx="6443045" cy="448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7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0479" y="676324"/>
            <a:ext cx="5842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Budget Process</a:t>
            </a:r>
          </a:p>
          <a:p>
            <a:endParaRPr lang="en-CA" b="1" dirty="0"/>
          </a:p>
          <a:p>
            <a:r>
              <a:rPr lang="en-CA" dirty="0"/>
              <a:t>Proposed Budget response: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4585F3-3171-4B33-B4C8-D96F82A90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619" y="2033587"/>
            <a:ext cx="6782706" cy="42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9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3142" y="663025"/>
            <a:ext cx="565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Budget Process</a:t>
            </a:r>
          </a:p>
          <a:p>
            <a:endParaRPr lang="en-CA" dirty="0"/>
          </a:p>
          <a:p>
            <a:r>
              <a:rPr lang="en-CA" dirty="0"/>
              <a:t>Proposed Budget response: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6CE6-9787-4B51-BE97-7BCA0BDB5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142" y="1827545"/>
            <a:ext cx="8178047" cy="34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1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941458"/>
            <a:ext cx="1069094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Next steps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Special Budget Board Meeting (Tue. April 18)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Regular Board Meeting (Tue. April 25)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Mandatory submission to Ministry (June 30) </a:t>
            </a:r>
          </a:p>
          <a:p>
            <a:pPr lvl="1"/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558800"/>
            <a:ext cx="593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23/24 Annual Budget process</a:t>
            </a:r>
          </a:p>
        </p:txBody>
      </p:sp>
    </p:spTree>
    <p:extLst>
      <p:ext uri="{BB962C8B-B14F-4D97-AF65-F5344CB8AC3E}">
        <p14:creationId xmlns:p14="http://schemas.microsoft.com/office/powerpoint/2010/main" val="10002148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3A2DBA72E12468DE22FC3EC1B0E02" ma:contentTypeVersion="0" ma:contentTypeDescription="Create a new document." ma:contentTypeScope="" ma:versionID="1b7897aebb1ebc92ce55a045cc2be2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aa7feeb3a93eb041bf2c7c1e0bed8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2F80AA-E818-4BB8-AC7E-4FD6FE931C94}"/>
</file>

<file path=customXml/itemProps2.xml><?xml version="1.0" encoding="utf-8"?>
<ds:datastoreItem xmlns:ds="http://schemas.openxmlformats.org/officeDocument/2006/customXml" ds:itemID="{4FF071DE-AB00-46AD-979E-6D18031FDD06}"/>
</file>

<file path=customXml/itemProps3.xml><?xml version="1.0" encoding="utf-8"?>
<ds:datastoreItem xmlns:ds="http://schemas.openxmlformats.org/officeDocument/2006/customXml" ds:itemID="{8760F7C6-4DE5-4EEF-A50A-5DDBE767F39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2367</TotalTime>
  <Words>304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Amos</dc:creator>
  <cp:lastModifiedBy>Ron Amos</cp:lastModifiedBy>
  <cp:revision>92</cp:revision>
  <cp:lastPrinted>2023-04-11T19:55:28Z</cp:lastPrinted>
  <dcterms:created xsi:type="dcterms:W3CDTF">2020-05-07T19:04:49Z</dcterms:created>
  <dcterms:modified xsi:type="dcterms:W3CDTF">2023-04-12T16:40:01Z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0x0101008633A2DBA72E12468DE22FC3EC1B0E02</vt:lpwstr>
  </property>
</Properties>
</file>