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35"/>
  </p:notesMasterIdLst>
  <p:handoutMasterIdLst>
    <p:handoutMasterId r:id="rId36"/>
  </p:handoutMasterIdLst>
  <p:sldIdLst>
    <p:sldId id="264" r:id="rId5"/>
    <p:sldId id="279" r:id="rId6"/>
    <p:sldId id="297" r:id="rId7"/>
    <p:sldId id="289" r:id="rId8"/>
    <p:sldId id="285" r:id="rId9"/>
    <p:sldId id="290" r:id="rId10"/>
    <p:sldId id="291" r:id="rId11"/>
    <p:sldId id="275" r:id="rId12"/>
    <p:sldId id="277" r:id="rId13"/>
    <p:sldId id="295" r:id="rId14"/>
    <p:sldId id="299" r:id="rId15"/>
    <p:sldId id="292" r:id="rId16"/>
    <p:sldId id="288" r:id="rId17"/>
    <p:sldId id="268" r:id="rId18"/>
    <p:sldId id="309" r:id="rId19"/>
    <p:sldId id="302" r:id="rId20"/>
    <p:sldId id="298" r:id="rId21"/>
    <p:sldId id="301" r:id="rId22"/>
    <p:sldId id="300" r:id="rId23"/>
    <p:sldId id="293" r:id="rId24"/>
    <p:sldId id="270" r:id="rId25"/>
    <p:sldId id="305" r:id="rId26"/>
    <p:sldId id="304" r:id="rId27"/>
    <p:sldId id="310" r:id="rId28"/>
    <p:sldId id="306" r:id="rId29"/>
    <p:sldId id="308" r:id="rId30"/>
    <p:sldId id="303" r:id="rId31"/>
    <p:sldId id="273" r:id="rId32"/>
    <p:sldId id="311" r:id="rId33"/>
    <p:sldId id="296" r:id="rId3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D75075-1CDD-45CF-A45C-2B495FB9CCE6}">
          <p14:sldIdLst>
            <p14:sldId id="264"/>
            <p14:sldId id="279"/>
            <p14:sldId id="297"/>
            <p14:sldId id="289"/>
            <p14:sldId id="285"/>
            <p14:sldId id="290"/>
            <p14:sldId id="291"/>
            <p14:sldId id="275"/>
            <p14:sldId id="277"/>
            <p14:sldId id="295"/>
            <p14:sldId id="299"/>
            <p14:sldId id="292"/>
            <p14:sldId id="288"/>
            <p14:sldId id="268"/>
            <p14:sldId id="309"/>
            <p14:sldId id="302"/>
            <p14:sldId id="298"/>
            <p14:sldId id="301"/>
            <p14:sldId id="300"/>
            <p14:sldId id="293"/>
            <p14:sldId id="270"/>
            <p14:sldId id="305"/>
            <p14:sldId id="304"/>
            <p14:sldId id="310"/>
            <p14:sldId id="306"/>
            <p14:sldId id="308"/>
            <p14:sldId id="303"/>
            <p14:sldId id="273"/>
            <p14:sldId id="311"/>
            <p14:sldId id="296"/>
          </p14:sldIdLst>
        </p14:section>
        <p14:section name="Untitled Section" id="{AF61E0CF-2786-47C7-BDC2-27DA7ACFBFC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Amos" initials="RA" lastIdx="2" clrIdx="0">
    <p:extLst>
      <p:ext uri="{19B8F6BF-5375-455C-9EA6-DF929625EA0E}">
        <p15:presenceInfo xmlns:p15="http://schemas.microsoft.com/office/powerpoint/2012/main" userId="S-1-5-21-3935579742-1351016132-3113323932-837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53D"/>
    <a:srgbClr val="D2D55D"/>
    <a:srgbClr val="CCFF33"/>
    <a:srgbClr val="FFFF99"/>
    <a:srgbClr val="CCFF66"/>
    <a:srgbClr val="CCCC00"/>
    <a:srgbClr val="B3B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61" autoAdjust="0"/>
    <p:restoredTop sz="94660"/>
  </p:normalViewPr>
  <p:slideViewPr>
    <p:cSldViewPr snapToGrid="0">
      <p:cViewPr varScale="1">
        <p:scale>
          <a:sx n="76" d="100"/>
          <a:sy n="76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A0A1AE2F-ED59-41DA-9275-27DB1E9DB59B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4754B452-3EAC-480A-B3F2-712F168852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304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5A3D57CB-CF8D-46B7-A46B-0E60E42F5F60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4" y="4620250"/>
            <a:ext cx="5850835" cy="3780800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EB69B7B8-A6EC-4E38-9344-DC5809523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9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4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31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0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93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155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26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314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54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968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36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28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32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5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42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015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514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159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09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383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1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764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3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02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0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9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69B7B8-A6EC-4E38-9344-DC58095233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43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411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728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13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7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47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878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4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3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10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17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97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B16188-B88E-489F-8FF7-4B6630C1F4FD}" type="datetimeFigureOut">
              <a:rPr lang="en-CA" smtClean="0"/>
              <a:t>2024-02-16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5486D8-D820-4E4E-ABB9-78D85F42C92C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94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9789" y="626829"/>
            <a:ext cx="5918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>
                <a:solidFill>
                  <a:schemeClr val="accent2"/>
                </a:solidFill>
              </a:rPr>
              <a:t>Qualicum School District</a:t>
            </a:r>
          </a:p>
          <a:p>
            <a:pPr algn="ctr"/>
            <a:r>
              <a:rPr lang="en-CA" sz="3200" dirty="0">
                <a:solidFill>
                  <a:schemeClr val="accent2"/>
                </a:solidFill>
              </a:rPr>
              <a:t>24/25 Budget Information</a:t>
            </a:r>
          </a:p>
          <a:p>
            <a:pPr algn="ctr"/>
            <a:r>
              <a:rPr lang="en-CA" sz="2800" dirty="0">
                <a:solidFill>
                  <a:schemeClr val="accent2"/>
                </a:solidFill>
              </a:rPr>
              <a:t>Public/Stakeholders Session</a:t>
            </a:r>
          </a:p>
          <a:p>
            <a:pPr algn="ctr"/>
            <a:r>
              <a:rPr lang="en-CA" sz="2000" dirty="0">
                <a:solidFill>
                  <a:schemeClr val="accent2"/>
                </a:solidFill>
              </a:rPr>
              <a:t>February 15, 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0363" y="2633230"/>
            <a:ext cx="778510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The Budget Process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Historical information: Financial and Enrolment data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Budget planning considerations</a:t>
            </a:r>
            <a:endParaRPr lang="en-CA" sz="2400" dirty="0">
              <a:cs typeface="Calibri"/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Ministry Priorities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Capital Planning considerations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Survey results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CA" sz="24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CA" sz="2400" dirty="0"/>
              <a:t>Next Steps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A2EE87-DEA9-4341-8865-59448AF3F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928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65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Staffing by Employee Group:</a:t>
            </a:r>
            <a:r>
              <a:rPr lang="en-US" sz="2400" dirty="0"/>
              <a:t>	</a:t>
            </a:r>
            <a:endParaRPr lang="en-CA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5A0552-300F-4100-9A73-E9D0E80EE305}"/>
              </a:ext>
            </a:extLst>
          </p:cNvPr>
          <p:cNvSpPr txBox="1"/>
          <p:nvPr/>
        </p:nvSpPr>
        <p:spPr>
          <a:xfrm>
            <a:off x="7844971" y="357051"/>
            <a:ext cx="397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Staffing has generally followed the student enrolments trend with some exceptions due to priorities and new funding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01BC07-ECF2-4FA1-A7EB-FFE28FE63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42" y="1874656"/>
            <a:ext cx="8448477" cy="38614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A0101B-DB10-4D9F-87BC-8464A4DA0E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7167" y="1890031"/>
            <a:ext cx="2942589" cy="38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6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65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Staffing by Employee Group:</a:t>
            </a:r>
            <a:r>
              <a:rPr lang="en-US" sz="2400" dirty="0"/>
              <a:t>	</a:t>
            </a:r>
            <a:endParaRPr lang="en-CA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5A0552-300F-4100-9A73-E9D0E80EE305}"/>
              </a:ext>
            </a:extLst>
          </p:cNvPr>
          <p:cNvSpPr txBox="1"/>
          <p:nvPr/>
        </p:nvSpPr>
        <p:spPr>
          <a:xfrm>
            <a:off x="7974859" y="406228"/>
            <a:ext cx="39711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Staffing has generally followed the student enrolments trend with some exceptions due to priorities and new funding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734741-1066-4CE6-9E96-818A631ECC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08" y="1847850"/>
            <a:ext cx="8051800" cy="45296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D4B538-6463-43AB-B85E-5CF53C9D72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90597" y="1877060"/>
            <a:ext cx="3187218" cy="411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4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Budget Planning Considerations: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6D68F4-050B-403E-8F4C-698096F41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30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27591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9964-2586-4552-A566-F97BA8BB5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Budget Risks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New Collective Agreement (Year 3 of 3)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 err="1"/>
              <a:t>Labour</a:t>
            </a:r>
            <a:r>
              <a:rPr lang="en-US" sz="1800" dirty="0"/>
              <a:t> Settlement funding for Teachers, Support staff and Exempt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Last year of Bargained wage increases for Teachers and Support staff, 2% plus up to 1% for COLA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Will Exempt staff increases be funded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Cost pressures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1800" dirty="0"/>
              <a:t>Supplies, benefits and replacement costs  </a:t>
            </a:r>
          </a:p>
          <a:p>
            <a:pPr lvl="3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Clr>
                <a:srgbClr val="99CB38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Increased use of Special Purpose Funds for Ministry initiatives</a:t>
            </a:r>
          </a:p>
          <a:p>
            <a:pPr lvl="3">
              <a:buClr>
                <a:srgbClr val="99CB38"/>
              </a:buCl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Shifts funding from local priorities to Provincial priorities, e.g. Feeding Futures </a:t>
            </a:r>
          </a:p>
          <a:p>
            <a:pPr marL="384048" lvl="2" indent="0">
              <a:buClr>
                <a:srgbClr val="99CB38"/>
              </a:buClr>
              <a:buNone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</a:p>
          <a:p>
            <a:pPr marL="384048" lvl="2" indent="0">
              <a:buNone/>
            </a:pPr>
            <a:endParaRPr lang="en-US" sz="1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13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5578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Enrolment by Program</a:t>
            </a:r>
          </a:p>
          <a:p>
            <a:r>
              <a:rPr lang="en-US" sz="2400" dirty="0"/>
              <a:t>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44399" y="2118053"/>
            <a:ext cx="27802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Difference in Graduating 12’s and incoming K’s is now about 73 (323 – 250) need a net migration of 73 to fall even… last year net migration was 51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430F6E-B598-432A-B526-3AC930998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260" y="1558892"/>
            <a:ext cx="7770146" cy="331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1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88166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Understanding Projections</a:t>
            </a:r>
          </a:p>
          <a:p>
            <a:r>
              <a:rPr lang="en-US" sz="2400" dirty="0"/>
              <a:t>		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434BE5-DD2C-44B8-A0B1-A9D88A86B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0" y="1914947"/>
            <a:ext cx="10796832" cy="29212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D6D61F-673B-4B32-B840-3A09700AE35B}"/>
              </a:ext>
            </a:extLst>
          </p:cNvPr>
          <p:cNvSpPr txBox="1"/>
          <p:nvPr/>
        </p:nvSpPr>
        <p:spPr>
          <a:xfrm>
            <a:off x="8055980" y="5162309"/>
            <a:ext cx="32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Projections try to predict the migration and program patterns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B5DA1D23-03E9-4EAB-8F47-4A974E3B4023}"/>
              </a:ext>
            </a:extLst>
          </p:cNvPr>
          <p:cNvSpPr/>
          <p:nvPr/>
        </p:nvSpPr>
        <p:spPr>
          <a:xfrm>
            <a:off x="11448871" y="4397834"/>
            <a:ext cx="486137" cy="2899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86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5578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Enrolment by Program</a:t>
            </a:r>
          </a:p>
          <a:p>
            <a:r>
              <a:rPr lang="en-US" sz="2400" dirty="0"/>
              <a:t>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44399" y="2118053"/>
            <a:ext cx="27802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Program demands have changed since the Pandemic, resulting in budget pressures…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00ADE5-4DFE-4971-A2C5-F2D5E1F76D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64" y="1462381"/>
            <a:ext cx="7439495" cy="398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790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465A2-79F6-4CFE-A930-2F550D14965E}"/>
              </a:ext>
            </a:extLst>
          </p:cNvPr>
          <p:cNvSpPr txBox="1"/>
          <p:nvPr/>
        </p:nvSpPr>
        <p:spPr>
          <a:xfrm>
            <a:off x="6654330" y="422483"/>
            <a:ext cx="54259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Replacement costs continue to increase since the Pandemic; Cold, Flu, RSV &amp; COVID continue to impact staff wellness </a:t>
            </a:r>
          </a:p>
          <a:p>
            <a:endParaRPr lang="en-US" sz="1600" dirty="0"/>
          </a:p>
          <a:p>
            <a:r>
              <a:rPr lang="en-US" sz="1600" dirty="0"/>
              <a:t>Our experience is also unique as we are able to fill most/all vacancies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A1FDF2-6383-451D-A2E2-E19282CEA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255" y="1806039"/>
            <a:ext cx="8598665" cy="44100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6970761-625E-4DC7-978B-EF7BEDB024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5649" y="2073433"/>
            <a:ext cx="2223291" cy="312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0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F465A2-79F6-4CFE-A930-2F550D14965E}"/>
              </a:ext>
            </a:extLst>
          </p:cNvPr>
          <p:cNvSpPr txBox="1"/>
          <p:nvPr/>
        </p:nvSpPr>
        <p:spPr>
          <a:xfrm>
            <a:off x="497841" y="5006179"/>
            <a:ext cx="5425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Reviewing the Year over Year comparisons, we are seeing the trend continue in the current year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6F7135-6CA4-41AB-BFD7-0F417144D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632" y="2660313"/>
            <a:ext cx="5517527" cy="31831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3F8B4C-7AED-4813-9C4F-79209BDB58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45" y="1559433"/>
            <a:ext cx="5231421" cy="321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70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7" y="854808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Planning – Cost pressures</a:t>
            </a:r>
            <a:r>
              <a:rPr lang="en-US" sz="2400" dirty="0"/>
              <a:t>		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2E82C5-96AD-44C0-AED8-A164FF2E9B1B}"/>
              </a:ext>
            </a:extLst>
          </p:cNvPr>
          <p:cNvSpPr txBox="1"/>
          <p:nvPr/>
        </p:nvSpPr>
        <p:spPr>
          <a:xfrm>
            <a:off x="6913348" y="960297"/>
            <a:ext cx="4541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Benefits costs are now pressuring budgets</a:t>
            </a:r>
          </a:p>
          <a:p>
            <a:r>
              <a:rPr lang="en-US" sz="1400" dirty="0"/>
              <a:t>- Some cost drivers are within our influence (WCB) but most are not (bargained increases in coverage)…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74741B-ED88-4C6A-A239-069081E1D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777" y="1905805"/>
            <a:ext cx="7182504" cy="42540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5F61E0-F38D-4A34-807B-80A5362151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4073" y="2257988"/>
            <a:ext cx="2178778" cy="306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7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The Budget Process: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7C0C4B-AE23-42D1-88DC-4546D045F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8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Ministry Priorities: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C91490-002B-4D65-8EEB-66870E1A7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353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696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Ministry Themes</a:t>
            </a:r>
            <a:r>
              <a:rPr lang="en-US" sz="2400" dirty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3687" y="1714482"/>
            <a:ext cx="96846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sz="2400" dirty="0"/>
              <a:t>Childcare Programs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Currently 21 spaces operating in our Schools, including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0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5 Programs being run or supported by the School District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Errington – Seamless Day Childcare and After School Program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Oceanside – After School Program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Bowser – After School Program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 err="1"/>
              <a:t>Arrowview</a:t>
            </a:r>
            <a:r>
              <a:rPr lang="en-CA" sz="2000" dirty="0"/>
              <a:t> (run by OBLT) -  Pre School and After School</a:t>
            </a:r>
          </a:p>
          <a:p>
            <a:pPr lvl="1">
              <a:buClr>
                <a:schemeClr val="accent2">
                  <a:lumMod val="60000"/>
                  <a:lumOff val="40000"/>
                </a:schemeClr>
              </a:buClr>
            </a:pPr>
            <a:endParaRPr lang="en-CA" sz="24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Revenues generated from Parent fees, MECC grants and Sources funds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0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Seamless Daycare grant supported for 1 last year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0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New Spaces Funding – Streamlined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15141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696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Ministry Themes</a:t>
            </a:r>
            <a:r>
              <a:rPr lang="en-US" sz="2400" dirty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3687" y="1808897"/>
            <a:ext cx="9684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sz="2400" dirty="0"/>
              <a:t>Early Care and Learning Grant (ECL)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endParaRPr lang="en-CA" sz="24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Funding is committed for 3rd year, $175,000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Supports the Early Learning work of Principal, Sheila Morrison</a:t>
            </a:r>
          </a:p>
        </p:txBody>
      </p:sp>
    </p:spTree>
    <p:extLst>
      <p:ext uri="{BB962C8B-B14F-4D97-AF65-F5344CB8AC3E}">
        <p14:creationId xmlns:p14="http://schemas.microsoft.com/office/powerpoint/2010/main" val="1331641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696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Ministry Themes</a:t>
            </a:r>
            <a:r>
              <a:rPr lang="en-US" sz="2400" dirty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3687" y="1808897"/>
            <a:ext cx="96846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sz="2400" dirty="0"/>
              <a:t>Feeding Futures Fund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Next year will be Year 2 of 3 year commitment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$519,738 for supplies and staffing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Program being delivered in concert with Backpack program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000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sz="2400" dirty="0"/>
              <a:t>Food Infrastructure program (FIP)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23/24 - $102,830 for kitchen renovations at KSS and Winchelsea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000" dirty="0"/>
              <a:t>24/25 - $100,419 for additional equipment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32829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Capital Planning considerations: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ACC9C8-0385-43E8-86BE-28C40E0C2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4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69675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Capital Considerations</a:t>
            </a:r>
            <a:r>
              <a:rPr lang="en-US" sz="2400" dirty="0"/>
              <a:t>		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C8A94E-B073-45AF-9E70-1F5514709C69}"/>
              </a:ext>
            </a:extLst>
          </p:cNvPr>
          <p:cNvSpPr/>
          <p:nvPr/>
        </p:nvSpPr>
        <p:spPr>
          <a:xfrm>
            <a:off x="7202708" y="2017877"/>
            <a:ext cx="3446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dirty="0"/>
              <a:t>Revenues generally cover direct operating costs only,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b="1" dirty="0"/>
              <a:t>not</a:t>
            </a:r>
            <a:r>
              <a:rPr lang="en-CA" dirty="0"/>
              <a:t> indirect or capital costs,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</a:pPr>
            <a:r>
              <a:rPr lang="en-CA" dirty="0"/>
              <a:t> </a:t>
            </a:r>
            <a:r>
              <a:rPr lang="en-CA" dirty="0" err="1"/>
              <a:t>eg.</a:t>
            </a:r>
            <a:r>
              <a:rPr lang="en-CA" dirty="0"/>
              <a:t> administrative/grounds/trades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BB9D1C-77E2-496F-9ED1-74F7E67AA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507" y="1517984"/>
            <a:ext cx="5450608" cy="462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52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69675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Capital Considerations</a:t>
            </a:r>
            <a:r>
              <a:rPr lang="en-US" sz="2400" dirty="0"/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83478D-5E06-42B0-ACA4-58D1495EF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840" y="1923522"/>
            <a:ext cx="6967572" cy="3081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7A2485-52BE-4713-A640-27C5AEE036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412" y="5375275"/>
            <a:ext cx="6858000" cy="50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6DE28F-DB99-4E97-BBD9-5D2A4DFE77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7723" y="1690849"/>
            <a:ext cx="4254438" cy="434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62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2900" y="977900"/>
            <a:ext cx="43927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- Recap</a:t>
            </a:r>
            <a:r>
              <a:rPr lang="en-US" sz="2400" dirty="0"/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3687" y="1808897"/>
            <a:ext cx="9684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dirty="0"/>
              <a:t>Amended budget did not need surplus to balance and 23/24 funding allowed us to put aside some contingency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dirty="0"/>
              <a:t>Enrolment projections will be based on no growth</a:t>
            </a:r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en-CA" sz="2400" dirty="0"/>
          </a:p>
          <a:p>
            <a:pPr marL="342900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dirty="0"/>
              <a:t>Need to consider 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dirty="0"/>
              <a:t>Cost pressures - replacement and benefit costs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dirty="0"/>
              <a:t>Funding for bargained wage increases still needs to be understood</a:t>
            </a:r>
          </a:p>
          <a:p>
            <a:pPr marL="800100" lvl="1" indent="-34290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CA" sz="2400" dirty="0"/>
              <a:t>Local capital initiatives will continue, IT infrastructure and White Fleet</a:t>
            </a:r>
          </a:p>
        </p:txBody>
      </p:sp>
    </p:spTree>
    <p:extLst>
      <p:ext uri="{BB962C8B-B14F-4D97-AF65-F5344CB8AC3E}">
        <p14:creationId xmlns:p14="http://schemas.microsoft.com/office/powerpoint/2010/main" val="2358337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8154" y="857494"/>
            <a:ext cx="3259942" cy="654783"/>
          </a:xfrm>
        </p:spPr>
        <p:txBody>
          <a:bodyPr>
            <a:normAutofit/>
          </a:bodyPr>
          <a:lstStyle/>
          <a:p>
            <a:r>
              <a:rPr lang="en-CA" sz="2400" b="1" dirty="0">
                <a:latin typeface="+mn-lt"/>
              </a:rPr>
              <a:t>24/25 Survey 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17" y="2215702"/>
            <a:ext cx="4250312" cy="2086440"/>
          </a:xfrm>
        </p:spPr>
        <p:txBody>
          <a:bodyPr>
            <a:normAutofit lnSpcReduction="10000"/>
          </a:bodyPr>
          <a:lstStyle/>
          <a:p>
            <a:r>
              <a:rPr lang="en-CA" sz="2000" dirty="0"/>
              <a:t>5 areas of inquiry</a:t>
            </a:r>
          </a:p>
          <a:p>
            <a:pPr lvl="1"/>
            <a:r>
              <a:rPr lang="en-CA" sz="2000" dirty="0"/>
              <a:t>Student Learning</a:t>
            </a:r>
          </a:p>
          <a:p>
            <a:pPr lvl="1"/>
            <a:r>
              <a:rPr lang="en-CA" sz="2000" dirty="0"/>
              <a:t>Learning Resources</a:t>
            </a:r>
          </a:p>
          <a:p>
            <a:pPr lvl="1"/>
            <a:r>
              <a:rPr lang="en-CA" sz="2000" dirty="0"/>
              <a:t>Facilities and Transportation</a:t>
            </a:r>
          </a:p>
          <a:p>
            <a:pPr lvl="1"/>
            <a:r>
              <a:rPr lang="en-CA" sz="2000" dirty="0"/>
              <a:t>Parent and Community Partnerships</a:t>
            </a:r>
          </a:p>
          <a:p>
            <a:pPr lvl="1"/>
            <a:r>
              <a:rPr lang="en-CA" sz="2000" dirty="0"/>
              <a:t>Truth and Reconciliation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7D5C43-90B8-4B0F-BD35-11D92A3BCC07}"/>
              </a:ext>
            </a:extLst>
          </p:cNvPr>
          <p:cNvSpPr txBox="1"/>
          <p:nvPr/>
        </p:nvSpPr>
        <p:spPr>
          <a:xfrm>
            <a:off x="840156" y="2414137"/>
            <a:ext cx="52558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dirty="0"/>
              <a:t>What do you feel is going well related to…</a:t>
            </a:r>
          </a:p>
          <a:p>
            <a:pPr algn="r"/>
            <a:endParaRPr lang="en-CA" sz="2000" dirty="0"/>
          </a:p>
          <a:p>
            <a:pPr algn="r"/>
            <a:r>
              <a:rPr lang="en-CA" sz="2000" dirty="0"/>
              <a:t>What concerns to consider related to…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5999FBBD-074A-4BB5-9A2C-D1073F3B7406}"/>
              </a:ext>
            </a:extLst>
          </p:cNvPr>
          <p:cNvSpPr/>
          <p:nvPr/>
        </p:nvSpPr>
        <p:spPr>
          <a:xfrm>
            <a:off x="6289502" y="2808514"/>
            <a:ext cx="44994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6B988-2B08-479C-9BB2-107FEE01B970}"/>
              </a:ext>
            </a:extLst>
          </p:cNvPr>
          <p:cNvSpPr txBox="1"/>
          <p:nvPr/>
        </p:nvSpPr>
        <p:spPr>
          <a:xfrm>
            <a:off x="1853481" y="4463715"/>
            <a:ext cx="8277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Is there anything else you would like the Board to consider related to the budget?</a:t>
            </a:r>
          </a:p>
          <a:p>
            <a:endParaRPr lang="en-CA" dirty="0"/>
          </a:p>
          <a:p>
            <a:endParaRPr lang="en-CA" dirty="0"/>
          </a:p>
          <a:p>
            <a:r>
              <a:rPr lang="en-US" b="1" dirty="0"/>
              <a:t>96 Responses: </a:t>
            </a:r>
            <a:r>
              <a:rPr lang="en-US" dirty="0"/>
              <a:t>40 parents/37 Teachers/13 Support staff</a:t>
            </a:r>
          </a:p>
        </p:txBody>
      </p:sp>
    </p:spTree>
    <p:extLst>
      <p:ext uri="{BB962C8B-B14F-4D97-AF65-F5344CB8AC3E}">
        <p14:creationId xmlns:p14="http://schemas.microsoft.com/office/powerpoint/2010/main" val="2404422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8386" y="545586"/>
            <a:ext cx="60530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24/25 Budget Planning – Early Survey results</a:t>
            </a:r>
            <a:r>
              <a:rPr lang="en-US" sz="2400" dirty="0"/>
              <a:t>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62344F9-E28C-434E-AAE8-4018283F8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49951"/>
              </p:ext>
            </p:extLst>
          </p:nvPr>
        </p:nvGraphicFramePr>
        <p:xfrm>
          <a:off x="757894" y="1147454"/>
          <a:ext cx="10676212" cy="4181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137">
                  <a:extLst>
                    <a:ext uri="{9D8B030D-6E8A-4147-A177-3AD203B41FA5}">
                      <a16:colId xmlns:a16="http://schemas.microsoft.com/office/drawing/2014/main" val="2442635414"/>
                    </a:ext>
                  </a:extLst>
                </a:gridCol>
                <a:gridCol w="7957075">
                  <a:extLst>
                    <a:ext uri="{9D8B030D-6E8A-4147-A177-3AD203B41FA5}">
                      <a16:colId xmlns:a16="http://schemas.microsoft.com/office/drawing/2014/main" val="1431074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438944"/>
                  </a:ext>
                </a:extLst>
              </a:tr>
              <a:tr h="29278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Quality Teachers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Appreciation for dedicated teachers and support staff.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0314403"/>
                  </a:ext>
                </a:extLst>
              </a:tr>
              <a:tr h="243456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Leadership Appreciation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Recognition of effective school leadership.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7281765"/>
                  </a:ext>
                </a:extLst>
              </a:tr>
              <a:tr h="37960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Indigenous Resources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Calls for more resources and support for Indigenous education.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62562208"/>
                  </a:ext>
                </a:extLst>
              </a:tr>
              <a:tr h="274559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Student Engagement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More emphasis on engaging students and adapting teaching methods to diverse learning styles.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2319803"/>
                  </a:ext>
                </a:extLst>
              </a:tr>
              <a:tr h="348916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Food Programs and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Recognition of programs addressing food insecurity and mental health support.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0813060"/>
                  </a:ext>
                </a:extLst>
              </a:tr>
              <a:tr h="270104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Technology Integration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Acknowledgment of sufficient technological resources.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0027420"/>
                  </a:ext>
                </a:extLst>
              </a:tr>
              <a:tr h="292173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Literacy Focus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Suggestions for a greater focus on literacy.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757347"/>
                  </a:ext>
                </a:extLst>
              </a:tr>
              <a:tr h="262573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Individualized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Recognition of efforts to meet individual student needs.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2561459"/>
                  </a:ext>
                </a:extLst>
              </a:tr>
              <a:tr h="350259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Challenges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Concerns about behavioral issues and academic performance.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2656322"/>
                  </a:ext>
                </a:extLst>
              </a:tr>
              <a:tr h="300790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Social-Emotional Learning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Emphasis on emotional well-being and learning through play.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597926"/>
                  </a:ext>
                </a:extLst>
              </a:tr>
              <a:tr h="311477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Parent and Community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>
                          <a:effectLst/>
                        </a:rPr>
                        <a:t> Gratitude for community support and inclusive policies, particularly for LGBTQ2+ students.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32157"/>
                  </a:ext>
                </a:extLst>
              </a:tr>
              <a:tr h="256402"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Safe Environment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Importance of creating a safe and positive learning environment.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24472014"/>
                  </a:ext>
                </a:extLst>
              </a:tr>
              <a:tr h="80635">
                <a:tc>
                  <a:txBody>
                    <a:bodyPr/>
                    <a:lstStyle/>
                    <a:p>
                      <a:pPr algn="l" fontAlgn="b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Facilities and Maintenance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100"/>
                        </a:spcBef>
                      </a:pPr>
                      <a:r>
                        <a:rPr lang="en-US" sz="1600" u="none" strike="noStrike" dirty="0">
                          <a:effectLst/>
                        </a:rPr>
                        <a:t> Efforts to consolidate old non-school sites and respond to work orders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4088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46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0245" y="550745"/>
            <a:ext cx="4919134" cy="977370"/>
          </a:xfrm>
        </p:spPr>
        <p:txBody>
          <a:bodyPr>
            <a:normAutofit/>
          </a:bodyPr>
          <a:lstStyle/>
          <a:p>
            <a:r>
              <a:rPr lang="en-CA" sz="4400" dirty="0"/>
              <a:t>Annual Budget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5733" y="1923501"/>
            <a:ext cx="3767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October - December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rgbClr val="FF0000"/>
                </a:solidFill>
              </a:rPr>
              <a:t>Staffing adjustments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rgbClr val="FF0000"/>
                </a:solidFill>
              </a:rPr>
              <a:t>Grant Recalculations</a:t>
            </a:r>
          </a:p>
          <a:p>
            <a:pPr marL="285750" indent="-285750">
              <a:buFontTx/>
              <a:buChar char="-"/>
            </a:pPr>
            <a:endParaRPr lang="en-CA" dirty="0">
              <a:solidFill>
                <a:srgbClr val="FF0000"/>
              </a:solidFill>
            </a:endParaRPr>
          </a:p>
          <a:p>
            <a:r>
              <a:rPr lang="en-CA" dirty="0">
                <a:solidFill>
                  <a:srgbClr val="FF0000"/>
                </a:solidFill>
              </a:rPr>
              <a:t>Amended Annual Budget adoption</a:t>
            </a:r>
          </a:p>
          <a:p>
            <a:r>
              <a:rPr lang="en-CA" dirty="0">
                <a:solidFill>
                  <a:srgbClr val="FF0000"/>
                </a:solidFill>
              </a:rPr>
              <a:t> (by Feb 28)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11270" y="1785002"/>
            <a:ext cx="38111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January - March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Information gathering/Survey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Enrolment/staffing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accent6">
                    <a:lumMod val="75000"/>
                  </a:schemeClr>
                </a:solidFill>
              </a:rPr>
              <a:t>Inclusion of Multi year planning*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Partner/public info sessions</a:t>
            </a:r>
          </a:p>
          <a:p>
            <a:endParaRPr lang="en-CA" b="1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Grant announcement (mid March)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232" y="4406435"/>
            <a:ext cx="3894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July – September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New School Year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School start up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Section/Classroom adjustments</a:t>
            </a:r>
          </a:p>
          <a:p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1270" y="4406435"/>
            <a:ext cx="36594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B3B311"/>
                </a:solidFill>
              </a:rPr>
              <a:t>April – June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rgbClr val="B3B311"/>
                </a:solidFill>
              </a:rPr>
              <a:t>Follow up with Partners/Public</a:t>
            </a:r>
          </a:p>
          <a:p>
            <a:pPr marL="285750" indent="-285750">
              <a:buFontTx/>
              <a:buChar char="-"/>
            </a:pPr>
            <a:r>
              <a:rPr lang="en-CA" dirty="0">
                <a:solidFill>
                  <a:srgbClr val="B3B311"/>
                </a:solidFill>
              </a:rPr>
              <a:t>Board/Management Discussions</a:t>
            </a:r>
          </a:p>
          <a:p>
            <a:pPr marL="285750" indent="-285750">
              <a:buFontTx/>
              <a:buChar char="-"/>
            </a:pPr>
            <a:endParaRPr lang="en-CA" dirty="0">
              <a:solidFill>
                <a:srgbClr val="B3B311"/>
              </a:solidFill>
            </a:endParaRPr>
          </a:p>
          <a:p>
            <a:r>
              <a:rPr lang="en-CA" dirty="0">
                <a:solidFill>
                  <a:srgbClr val="B3B311"/>
                </a:solidFill>
              </a:rPr>
              <a:t>Annual Budget adoption (by June 30)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957" y="1923501"/>
            <a:ext cx="3595710" cy="35957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5399" y="3385439"/>
            <a:ext cx="1481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High Tower Text" panose="02040502050506030303" pitchFamily="18" charset="0"/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35714484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075" y="609600"/>
            <a:ext cx="7651532" cy="1334814"/>
          </a:xfrm>
        </p:spPr>
        <p:txBody>
          <a:bodyPr/>
          <a:lstStyle/>
          <a:p>
            <a:r>
              <a:rPr lang="en-CA" dirty="0">
                <a:solidFill>
                  <a:schemeClr val="accent2"/>
                </a:solidFill>
              </a:rPr>
              <a:t>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3075" y="2037805"/>
            <a:ext cx="9034151" cy="356616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February - Conversations with Board/Stakeholders/Public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March 15 - Ministry Funding Announcement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April 9 - Budget meeting with Stakeholder Representatives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April 16 - Special Public Board meeting on Budget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April 23 - Regular Board meeting motion to approve 24/25 Annual Budget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CA" sz="2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CA" sz="2000" dirty="0"/>
              <a:t>By June 30 - Annual Budget must be approved and submitted to Ministry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7B56AC-C054-471E-A3B2-53EC3BB6F6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227" y="609600"/>
            <a:ext cx="1073856" cy="10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9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27591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9964-2586-4552-A566-F97BA8B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147" y="1845734"/>
            <a:ext cx="10125533" cy="48077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What makes a better budget?</a:t>
            </a:r>
          </a:p>
          <a:p>
            <a:pPr lvl="2"/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14028F-4416-45C5-8878-91AB93FA2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064827"/>
              </p:ext>
            </p:extLst>
          </p:nvPr>
        </p:nvGraphicFramePr>
        <p:xfrm>
          <a:off x="1030147" y="2493057"/>
          <a:ext cx="931762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425">
                  <a:extLst>
                    <a:ext uri="{9D8B030D-6E8A-4147-A177-3AD203B41FA5}">
                      <a16:colId xmlns:a16="http://schemas.microsoft.com/office/drawing/2014/main" val="2716477633"/>
                    </a:ext>
                  </a:extLst>
                </a:gridCol>
                <a:gridCol w="4757195">
                  <a:extLst>
                    <a:ext uri="{9D8B030D-6E8A-4147-A177-3AD203B41FA5}">
                      <a16:colId xmlns:a16="http://schemas.microsoft.com/office/drawing/2014/main" val="127646899"/>
                    </a:ext>
                  </a:extLst>
                </a:gridCol>
              </a:tblGrid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What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68269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Alignment with strategic plan and priorities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 Year Financial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056210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Transparency, openness and accessibility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Public meetings, documents and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327412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r>
                        <a:rPr lang="en-US" dirty="0"/>
                        <a:t>Participative, inclusive and realistic 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Engagement of all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092996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Comprehensive budget accounting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Aligns with Financial statement formats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043100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Performance evaluation and value for money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of programs and priorities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5570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Fiscal risks and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we know, what we don’t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761271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Quality, integrity and independent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Independent audit of financial statements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3617"/>
                  </a:ext>
                </a:extLst>
              </a:tr>
              <a:tr h="343061"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dirty="0"/>
                        <a:t>Capital budgeting framework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Understanding costs and funding mechanisms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485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4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7" y="627591"/>
            <a:ext cx="6968067" cy="752475"/>
          </a:xfrm>
        </p:spPr>
        <p:txBody>
          <a:bodyPr>
            <a:normAutofit/>
          </a:bodyPr>
          <a:lstStyle/>
          <a:p>
            <a:r>
              <a:rPr lang="en-CA" sz="3200" b="1" dirty="0">
                <a:latin typeface="+mn-lt"/>
              </a:rPr>
              <a:t>2024-25 Budget Planning</a:t>
            </a:r>
            <a:endParaRPr lang="en-CA" sz="3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19964-2586-4552-A566-F97BA8B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50509"/>
            <a:ext cx="975552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On our radar</a:t>
            </a:r>
          </a:p>
          <a:p>
            <a:pPr marL="0" indent="0">
              <a:buNone/>
            </a:pPr>
            <a:r>
              <a:rPr lang="en-US" b="1" dirty="0"/>
              <a:t>Multi Year Financial Planning continued priority of Ministry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Aligning financial resources with our strategic plan and operational needs, with links back to educational outcomes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Communicates allocations of our financial resources over several years, to support future risks and longer term capital planning</a:t>
            </a:r>
          </a:p>
          <a:p>
            <a:pPr marL="0" indent="0">
              <a:buNone/>
            </a:pPr>
            <a:r>
              <a:rPr lang="en-US" b="1" dirty="0"/>
              <a:t>Childcare and Food initiatives continue to be a priority</a:t>
            </a:r>
          </a:p>
          <a:p>
            <a:pPr marL="0" indent="0">
              <a:buNone/>
            </a:pPr>
            <a:r>
              <a:rPr lang="en-US" b="1" dirty="0"/>
              <a:t>Fall Elections?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Impact on Bargaining and Funding priorities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6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2"/>
                </a:solidFill>
                <a:latin typeface="+mn-lt"/>
              </a:rPr>
              <a:t>Financial and Enrolment Data (historical):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DE39DF-890B-405F-B954-274E6F115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103" y="588223"/>
            <a:ext cx="1384995" cy="138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03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665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Grants and Enrolment:</a:t>
            </a:r>
            <a:r>
              <a:rPr lang="en-US" sz="2400" dirty="0"/>
              <a:t>	</a:t>
            </a:r>
            <a:endParaRPr lang="en-CA" sz="2400" dirty="0"/>
          </a:p>
        </p:txBody>
      </p:sp>
      <p:sp>
        <p:nvSpPr>
          <p:cNvPr id="5" name="Rectangle 4"/>
          <p:cNvSpPr/>
          <p:nvPr/>
        </p:nvSpPr>
        <p:spPr>
          <a:xfrm>
            <a:off x="8067676" y="2364933"/>
            <a:ext cx="3943350" cy="2006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84505">
              <a:lnSpc>
                <a:spcPct val="107000"/>
              </a:lnSpc>
              <a:spcAft>
                <a:spcPts val="0"/>
              </a:spcAft>
            </a:pPr>
            <a:r>
              <a:rPr lang="en-CA" sz="1700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Modest growth since 2014 </a:t>
            </a:r>
            <a:r>
              <a:rPr lang="en-CA" sz="1600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(9.4% since 14/15 or 1% per year) </a:t>
            </a:r>
          </a:p>
          <a:p>
            <a:pPr marR="484505">
              <a:lnSpc>
                <a:spcPct val="107000"/>
              </a:lnSpc>
              <a:spcAft>
                <a:spcPts val="0"/>
              </a:spcAft>
            </a:pPr>
            <a:endParaRPr lang="en-CA" sz="1600" dirty="0">
              <a:solidFill>
                <a:srgbClr val="212121"/>
              </a:solidFill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84505">
              <a:lnSpc>
                <a:spcPct val="107000"/>
              </a:lnSpc>
              <a:spcAft>
                <a:spcPts val="0"/>
              </a:spcAft>
            </a:pPr>
            <a:r>
              <a:rPr lang="en-CA" sz="1700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Ministry Grants have reflected this growth plus any bargained increases</a:t>
            </a:r>
          </a:p>
          <a:p>
            <a:pPr marR="484505">
              <a:lnSpc>
                <a:spcPct val="107000"/>
              </a:lnSpc>
              <a:spcAft>
                <a:spcPts val="0"/>
              </a:spcAft>
            </a:pPr>
            <a:endParaRPr lang="en-CA" sz="17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BD4E08-2071-4091-BAD2-EEE89CBD0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8" y="1952629"/>
            <a:ext cx="6943946" cy="40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69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3566746" cy="909760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n-lt"/>
              </a:rPr>
              <a:t>Operating Revenues: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7315" y="2626481"/>
            <a:ext cx="33176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000" dirty="0">
                <a:solidFill>
                  <a:srgbClr val="FFC000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92%</a:t>
            </a:r>
            <a:r>
              <a:rPr lang="en-CA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 of Operating and Special Purpose Grants come from the </a:t>
            </a:r>
            <a:r>
              <a:rPr lang="en-CA" dirty="0">
                <a:solidFill>
                  <a:srgbClr val="FFC000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Ministry of Education </a:t>
            </a:r>
            <a:r>
              <a:rPr lang="en-CA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with 8% coming from other sources</a:t>
            </a:r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711E8F-E824-4AFE-BFFB-53F445207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642" y="2036410"/>
            <a:ext cx="6690515" cy="376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002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5614064" cy="610538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+mn-lt"/>
              </a:rPr>
              <a:t>Operating Expenditures:</a:t>
            </a:r>
          </a:p>
        </p:txBody>
      </p:sp>
      <p:sp>
        <p:nvSpPr>
          <p:cNvPr id="8" name="Rectangle 7"/>
          <p:cNvSpPr/>
          <p:nvPr/>
        </p:nvSpPr>
        <p:spPr>
          <a:xfrm>
            <a:off x="783159" y="1843450"/>
            <a:ext cx="401744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000" dirty="0">
                <a:solidFill>
                  <a:srgbClr val="70AD47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88%</a:t>
            </a:r>
            <a:r>
              <a:rPr lang="en-CA" dirty="0">
                <a:solidFill>
                  <a:srgbClr val="70AD47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 </a:t>
            </a:r>
            <a:r>
              <a:rPr lang="en-CA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of the Budget is spent on </a:t>
            </a:r>
            <a:r>
              <a:rPr lang="en-CA" dirty="0">
                <a:solidFill>
                  <a:srgbClr val="70AD47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wages and benefits</a:t>
            </a:r>
            <a:r>
              <a:rPr lang="en-CA" dirty="0">
                <a:solidFill>
                  <a:srgbClr val="212121"/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, the remaining 12% spent on Supplies and Services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7039996" y="4465404"/>
            <a:ext cx="46337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000" dirty="0">
                <a:solidFill>
                  <a:srgbClr val="ED7D31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82%</a:t>
            </a:r>
            <a:r>
              <a:rPr lang="en-CA" dirty="0">
                <a:solidFill>
                  <a:srgbClr val="ED7D31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r>
              <a:rPr lang="en-CA" dirty="0">
                <a:latin typeface="Open Sans" panose="020B0606030504020204" pitchFamily="34" charset="0"/>
                <a:ea typeface="Times New Roman" panose="02020603050405020304" pitchFamily="18" charset="0"/>
              </a:rPr>
              <a:t>of the Budget is spent on </a:t>
            </a:r>
            <a:r>
              <a:rPr lang="en-CA" b="1" dirty="0">
                <a:solidFill>
                  <a:srgbClr val="ED7D31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Classroom Instruction and other Educational programs </a:t>
            </a:r>
            <a:r>
              <a:rPr lang="en-CA" dirty="0">
                <a:latin typeface="Open Sans" panose="020B0606030504020204" pitchFamily="34" charset="0"/>
                <a:ea typeface="Times New Roman" panose="02020603050405020304" pitchFamily="18" charset="0"/>
              </a:rPr>
              <a:t>with 18% spent on Transportation, Facility Maintenance and Administration</a:t>
            </a: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C01E25-8647-4962-8E52-C4CF6BDB8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995" y="1803920"/>
            <a:ext cx="4633725" cy="27825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F879FD-5319-4C90-BE8D-971ABF2D0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159" y="3252194"/>
            <a:ext cx="5180658" cy="278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621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33A2DBA72E12468DE22FC3EC1B0E02" ma:contentTypeVersion="0" ma:contentTypeDescription="Create a new document." ma:contentTypeScope="" ma:versionID="1b7897aebb1ebc92ce55a045cc2be23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aa7feeb3a93eb041bf2c7c1e0bed8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1DFC1C-923F-47E2-9F52-C475253D8B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184263-9A2A-45B7-88EB-65B065E3A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F07DEA-1EF5-43AA-B351-55B333EB44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8608</TotalTime>
  <Words>1327</Words>
  <Application>Microsoft Office PowerPoint</Application>
  <PresentationFormat>Widescreen</PresentationFormat>
  <Paragraphs>237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Retrospect</vt:lpstr>
      <vt:lpstr>PowerPoint Presentation</vt:lpstr>
      <vt:lpstr>The Budget Process:</vt:lpstr>
      <vt:lpstr>Annual Budget Cycle</vt:lpstr>
      <vt:lpstr>2024-25 Budget Planning</vt:lpstr>
      <vt:lpstr>2024-25 Budget Planning</vt:lpstr>
      <vt:lpstr>Financial and Enrolment Data (historical):</vt:lpstr>
      <vt:lpstr>Grants and Enrolment: </vt:lpstr>
      <vt:lpstr>Operating Revenues:</vt:lpstr>
      <vt:lpstr>Operating Expenditures:</vt:lpstr>
      <vt:lpstr>Staffing by Employee Group: </vt:lpstr>
      <vt:lpstr>Staffing by Employee Group: </vt:lpstr>
      <vt:lpstr>Budget Planning Considerations:</vt:lpstr>
      <vt:lpstr>2024-25 Budget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Ministry Priorities:</vt:lpstr>
      <vt:lpstr>PowerPoint Presentation</vt:lpstr>
      <vt:lpstr>PowerPoint Presentation</vt:lpstr>
      <vt:lpstr>PowerPoint Presentation</vt:lpstr>
      <vt:lpstr>Capital Planning considerations:</vt:lpstr>
      <vt:lpstr>PowerPoint Presentation</vt:lpstr>
      <vt:lpstr>PowerPoint Presentation</vt:lpstr>
      <vt:lpstr>PowerPoint Presentation</vt:lpstr>
      <vt:lpstr>24/25 Survey Questions: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Amos</dc:creator>
  <cp:lastModifiedBy>Ron Amos</cp:lastModifiedBy>
  <cp:revision>266</cp:revision>
  <cp:lastPrinted>2024-02-16T16:27:57Z</cp:lastPrinted>
  <dcterms:created xsi:type="dcterms:W3CDTF">2020-05-07T19:04:49Z</dcterms:created>
  <dcterms:modified xsi:type="dcterms:W3CDTF">2024-02-16T18:46:21Z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0x0101008633A2DBA72E12468DE22FC3EC1B0E02</vt:lpwstr>
  </property>
</Properties>
</file>