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26"/>
  </p:notesMasterIdLst>
  <p:handoutMasterIdLst>
    <p:handoutMasterId r:id="rId27"/>
  </p:handoutMasterIdLst>
  <p:sldIdLst>
    <p:sldId id="264" r:id="rId2"/>
    <p:sldId id="279" r:id="rId3"/>
    <p:sldId id="297" r:id="rId4"/>
    <p:sldId id="289" r:id="rId5"/>
    <p:sldId id="315" r:id="rId6"/>
    <p:sldId id="311" r:id="rId7"/>
    <p:sldId id="312" r:id="rId8"/>
    <p:sldId id="316" r:id="rId9"/>
    <p:sldId id="313" r:id="rId10"/>
    <p:sldId id="302" r:id="rId11"/>
    <p:sldId id="285" r:id="rId12"/>
    <p:sldId id="314" r:id="rId13"/>
    <p:sldId id="290" r:id="rId14"/>
    <p:sldId id="300" r:id="rId15"/>
    <p:sldId id="317" r:id="rId16"/>
    <p:sldId id="318" r:id="rId17"/>
    <p:sldId id="319" r:id="rId18"/>
    <p:sldId id="298" r:id="rId19"/>
    <p:sldId id="301" r:id="rId20"/>
    <p:sldId id="292" r:id="rId21"/>
    <p:sldId id="322" r:id="rId22"/>
    <p:sldId id="303" r:id="rId23"/>
    <p:sldId id="321" r:id="rId24"/>
    <p:sldId id="296" r:id="rId2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D75075-1CDD-45CF-A45C-2B495FB9CCE6}">
          <p14:sldIdLst>
            <p14:sldId id="264"/>
            <p14:sldId id="279"/>
            <p14:sldId id="297"/>
            <p14:sldId id="289"/>
            <p14:sldId id="315"/>
            <p14:sldId id="311"/>
            <p14:sldId id="312"/>
            <p14:sldId id="316"/>
            <p14:sldId id="313"/>
            <p14:sldId id="302"/>
            <p14:sldId id="285"/>
            <p14:sldId id="314"/>
            <p14:sldId id="290"/>
            <p14:sldId id="300"/>
            <p14:sldId id="317"/>
            <p14:sldId id="318"/>
            <p14:sldId id="319"/>
            <p14:sldId id="298"/>
            <p14:sldId id="301"/>
            <p14:sldId id="292"/>
            <p14:sldId id="322"/>
            <p14:sldId id="303"/>
            <p14:sldId id="321"/>
            <p14:sldId id="296"/>
          </p14:sldIdLst>
        </p14:section>
        <p14:section name="Untitled Section" id="{AF61E0CF-2786-47C7-BDC2-27DA7ACFBFC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Amos" initials="RA" lastIdx="2" clrIdx="0">
    <p:extLst>
      <p:ext uri="{19B8F6BF-5375-455C-9EA6-DF929625EA0E}">
        <p15:presenceInfo xmlns:p15="http://schemas.microsoft.com/office/powerpoint/2012/main" userId="S-1-5-21-3935579742-1351016132-3113323932-837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53D"/>
    <a:srgbClr val="D2D55D"/>
    <a:srgbClr val="CCFF33"/>
    <a:srgbClr val="FFFF99"/>
    <a:srgbClr val="CCFF66"/>
    <a:srgbClr val="CCCC00"/>
    <a:srgbClr val="B3B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5" y="4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/>
          <a:lstStyle>
            <a:lvl1pPr algn="r">
              <a:defRPr sz="1200"/>
            </a:lvl1pPr>
          </a:lstStyle>
          <a:p>
            <a:fld id="{A0A1AE2F-ED59-41DA-9275-27DB1E9DB59B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176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5" y="9119176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 anchor="b"/>
          <a:lstStyle>
            <a:lvl1pPr algn="r">
              <a:defRPr sz="1200"/>
            </a:lvl1pPr>
          </a:lstStyle>
          <a:p>
            <a:fld id="{4754B452-3EAC-480A-B3F2-712F16885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04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5" y="4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/>
          <a:lstStyle>
            <a:lvl1pPr algn="r">
              <a:defRPr sz="1200"/>
            </a:lvl1pPr>
          </a:lstStyle>
          <a:p>
            <a:fld id="{5A3D57CB-CF8D-46B7-A46B-0E60E42F5F6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9" tIns="47404" rIns="94809" bIns="47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6" y="4620250"/>
            <a:ext cx="5850835" cy="3780800"/>
          </a:xfrm>
          <a:prstGeom prst="rect">
            <a:avLst/>
          </a:prstGeom>
        </p:spPr>
        <p:txBody>
          <a:bodyPr vert="horz" lIns="94809" tIns="47404" rIns="94809" bIns="4740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176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5" y="9119176"/>
            <a:ext cx="3170583" cy="482027"/>
          </a:xfrm>
          <a:prstGeom prst="rect">
            <a:avLst/>
          </a:prstGeom>
        </p:spPr>
        <p:txBody>
          <a:bodyPr vert="horz" lIns="94809" tIns="47404" rIns="94809" bIns="47404" rtlCol="0" anchor="b"/>
          <a:lstStyle>
            <a:lvl1pPr algn="r">
              <a:defRPr sz="1200"/>
            </a:lvl1pPr>
          </a:lstStyle>
          <a:p>
            <a:fld id="{EB69B7B8-A6EC-4E38-9344-DC580952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4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1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2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2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0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23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2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6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546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96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3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0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92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0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793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6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3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62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1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8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0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43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1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728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13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7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47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78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4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3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10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17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97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B16188-B88E-489F-8FF7-4B6630C1F4FD}" type="datetimeFigureOut">
              <a:rPr lang="en-CA" smtClean="0"/>
              <a:t>2024-04-16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789" y="626829"/>
            <a:ext cx="5918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>
                <a:solidFill>
                  <a:schemeClr val="accent2"/>
                </a:solidFill>
              </a:rPr>
              <a:t>Qualicum School District</a:t>
            </a:r>
          </a:p>
          <a:p>
            <a:pPr algn="ctr"/>
            <a:r>
              <a:rPr lang="en-CA" sz="3200" dirty="0">
                <a:solidFill>
                  <a:schemeClr val="accent2"/>
                </a:solidFill>
              </a:rPr>
              <a:t>24/25 Budget Information</a:t>
            </a:r>
          </a:p>
          <a:p>
            <a:pPr algn="ctr"/>
            <a:r>
              <a:rPr lang="en-CA" sz="2400" dirty="0">
                <a:solidFill>
                  <a:schemeClr val="accent2"/>
                </a:solidFill>
              </a:rPr>
              <a:t>Special Budget Board meeting</a:t>
            </a:r>
          </a:p>
          <a:p>
            <a:pPr algn="ctr"/>
            <a:r>
              <a:rPr lang="en-CA" dirty="0">
                <a:solidFill>
                  <a:schemeClr val="accent2"/>
                </a:solidFill>
              </a:rPr>
              <a:t>April 16, 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0363" y="2633230"/>
            <a:ext cx="7785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Budget Process to date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Budget survey results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Operating Grant announcement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Cost pressures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Budget response considerations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4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Next Steps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A2EE87-DEA9-4341-8865-59448AF3F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2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5578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Enrolment by Program</a:t>
            </a:r>
          </a:p>
          <a:p>
            <a:r>
              <a:rPr lang="en-US" sz="2400" dirty="0"/>
              <a:t>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44399" y="2118053"/>
            <a:ext cx="27802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u="sng" dirty="0"/>
              <a:t>Reminder: </a:t>
            </a:r>
            <a:r>
              <a:rPr lang="en-CA" sz="2000" dirty="0"/>
              <a:t>Enrolment for September is expected to be the same as this year, </a:t>
            </a:r>
          </a:p>
          <a:p>
            <a:r>
              <a:rPr lang="en-CA" sz="2000" dirty="0"/>
              <a:t>i.e. no new funding for enrolment growth…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00ADE5-4DFE-4971-A2C5-F2D5E1F76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64" y="1462381"/>
            <a:ext cx="7439495" cy="398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9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27591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9964-2586-4552-A566-F97BA8B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526" y="1950509"/>
            <a:ext cx="975552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24-25 Operating grant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5025A1-6CEA-4776-933F-1158AD701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38767"/>
              </p:ext>
            </p:extLst>
          </p:nvPr>
        </p:nvGraphicFramePr>
        <p:xfrm>
          <a:off x="1056526" y="2868393"/>
          <a:ext cx="7060887" cy="2004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5287">
                  <a:extLst>
                    <a:ext uri="{9D8B030D-6E8A-4147-A177-3AD203B41FA5}">
                      <a16:colId xmlns:a16="http://schemas.microsoft.com/office/drawing/2014/main" val="649042584"/>
                    </a:ext>
                  </a:extLst>
                </a:gridCol>
                <a:gridCol w="170553">
                  <a:extLst>
                    <a:ext uri="{9D8B030D-6E8A-4147-A177-3AD203B41FA5}">
                      <a16:colId xmlns:a16="http://schemas.microsoft.com/office/drawing/2014/main" val="2201947128"/>
                    </a:ext>
                  </a:extLst>
                </a:gridCol>
                <a:gridCol w="1075125">
                  <a:extLst>
                    <a:ext uri="{9D8B030D-6E8A-4147-A177-3AD203B41FA5}">
                      <a16:colId xmlns:a16="http://schemas.microsoft.com/office/drawing/2014/main" val="1619059693"/>
                    </a:ext>
                  </a:extLst>
                </a:gridCol>
                <a:gridCol w="414370">
                  <a:extLst>
                    <a:ext uri="{9D8B030D-6E8A-4147-A177-3AD203B41FA5}">
                      <a16:colId xmlns:a16="http://schemas.microsoft.com/office/drawing/2014/main" val="119096579"/>
                    </a:ext>
                  </a:extLst>
                </a:gridCol>
                <a:gridCol w="2535552">
                  <a:extLst>
                    <a:ext uri="{9D8B030D-6E8A-4147-A177-3AD203B41FA5}">
                      <a16:colId xmlns:a16="http://schemas.microsoft.com/office/drawing/2014/main" val="139498115"/>
                    </a:ext>
                  </a:extLst>
                </a:gridCol>
              </a:tblGrid>
              <a:tr h="2222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  Totals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Notes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4843388"/>
                  </a:ext>
                </a:extLst>
              </a:tr>
              <a:tr h="2222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877149"/>
                  </a:ext>
                </a:extLst>
              </a:tr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23/24 Operating Grant (Recalculated)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      50,967,384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5673675"/>
                  </a:ext>
                </a:extLst>
              </a:tr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23/24 </a:t>
                      </a:r>
                      <a:r>
                        <a:rPr lang="en-US" sz="1400" b="0" u="none" strike="noStrike" dirty="0" err="1">
                          <a:effectLst/>
                        </a:rPr>
                        <a:t>Labour</a:t>
                      </a:r>
                      <a:r>
                        <a:rPr lang="en-US" sz="1400" b="0" u="none" strike="noStrike" dirty="0">
                          <a:effectLst/>
                        </a:rPr>
                        <a:t> Settlement special grant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sng" strike="noStrike" dirty="0">
                          <a:effectLst/>
                        </a:rPr>
                        <a:t>           880,998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rolled into grant for 24/25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3934187"/>
                  </a:ext>
                </a:extLst>
              </a:tr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Total 23/24 Operating grants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51,848,382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187187"/>
                  </a:ext>
                </a:extLst>
              </a:tr>
              <a:tr h="44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Estimated 24/25 Operating grant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sng" strike="noStrike" dirty="0">
                          <a:effectLst/>
                        </a:rPr>
                        <a:t>      53,217,746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includes 2% for Teachers/Support staff/Non educator exempt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859269"/>
                  </a:ext>
                </a:extLst>
              </a:tr>
              <a:tr h="2222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18854"/>
                  </a:ext>
                </a:extLst>
              </a:tr>
              <a:tr h="163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Increase in Operating grant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heavy" strike="noStrike" baseline="0" dirty="0">
                          <a:effectLst/>
                        </a:rPr>
                        <a:t>        1,369,364 </a:t>
                      </a:r>
                      <a:endParaRPr lang="en-US" sz="1400" b="0" i="0" u="heavy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before escalations and requests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94802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8FCE27-E745-4A09-ABA1-F48E254162DD}"/>
              </a:ext>
            </a:extLst>
          </p:cNvPr>
          <p:cNvSpPr txBox="1"/>
          <p:nvPr/>
        </p:nvSpPr>
        <p:spPr>
          <a:xfrm>
            <a:off x="1303867" y="5450649"/>
            <a:ext cx="742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Additional funds (approx. $450,000) are coming from Unique Geographic supplemental funding: student location factor/small school supplements</a:t>
            </a:r>
          </a:p>
        </p:txBody>
      </p:sp>
    </p:spTree>
    <p:extLst>
      <p:ext uri="{BB962C8B-B14F-4D97-AF65-F5344CB8AC3E}">
        <p14:creationId xmlns:p14="http://schemas.microsoft.com/office/powerpoint/2010/main" val="320306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527887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28CE38-D50F-4745-AE4E-86E4BB3B5925}"/>
              </a:ext>
            </a:extLst>
          </p:cNvPr>
          <p:cNvSpPr txBox="1"/>
          <p:nvPr/>
        </p:nvSpPr>
        <p:spPr>
          <a:xfrm>
            <a:off x="5861236" y="5755218"/>
            <a:ext cx="4439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More discussion on these pressures in the next section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0D22BE-85E3-4FE3-B208-E823EFA11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99837"/>
              </p:ext>
            </p:extLst>
          </p:nvPr>
        </p:nvGraphicFramePr>
        <p:xfrm>
          <a:off x="1225083" y="2046475"/>
          <a:ext cx="7497574" cy="3519601"/>
        </p:xfrm>
        <a:graphic>
          <a:graphicData uri="http://schemas.openxmlformats.org/drawingml/2006/table">
            <a:tbl>
              <a:tblPr/>
              <a:tblGrid>
                <a:gridCol w="3230376">
                  <a:extLst>
                    <a:ext uri="{9D8B030D-6E8A-4147-A177-3AD203B41FA5}">
                      <a16:colId xmlns:a16="http://schemas.microsoft.com/office/drawing/2014/main" val="3197944532"/>
                    </a:ext>
                  </a:extLst>
                </a:gridCol>
                <a:gridCol w="424558">
                  <a:extLst>
                    <a:ext uri="{9D8B030D-6E8A-4147-A177-3AD203B41FA5}">
                      <a16:colId xmlns:a16="http://schemas.microsoft.com/office/drawing/2014/main" val="3532154325"/>
                    </a:ext>
                  </a:extLst>
                </a:gridCol>
                <a:gridCol w="1051857">
                  <a:extLst>
                    <a:ext uri="{9D8B030D-6E8A-4147-A177-3AD203B41FA5}">
                      <a16:colId xmlns:a16="http://schemas.microsoft.com/office/drawing/2014/main" val="1796367244"/>
                    </a:ext>
                  </a:extLst>
                </a:gridCol>
                <a:gridCol w="283328">
                  <a:extLst>
                    <a:ext uri="{9D8B030D-6E8A-4147-A177-3AD203B41FA5}">
                      <a16:colId xmlns:a16="http://schemas.microsoft.com/office/drawing/2014/main" val="3695696154"/>
                    </a:ext>
                  </a:extLst>
                </a:gridCol>
                <a:gridCol w="2507455">
                  <a:extLst>
                    <a:ext uri="{9D8B030D-6E8A-4147-A177-3AD203B41FA5}">
                      <a16:colId xmlns:a16="http://schemas.microsoft.com/office/drawing/2014/main" val="1785804340"/>
                    </a:ext>
                  </a:extLst>
                </a:gridCol>
              </a:tblGrid>
              <a:tr h="170814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676320"/>
                  </a:ext>
                </a:extLst>
              </a:tr>
              <a:tr h="170814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361744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Increase in Operating grant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1,369,364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before escalations and requests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923120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781633"/>
                  </a:ext>
                </a:extLst>
              </a:tr>
              <a:tr h="341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wage costs for 2% plus statutory benefits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950,000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remaining 1% distributed as Special grant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433444"/>
                  </a:ext>
                </a:extLst>
              </a:tr>
              <a:tr h="17081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496261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additional benefits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470,000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escalating costs for WCB/EHB/Dental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616463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replacement cost increase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100,000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escalating costs for Subs/TTOC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760667"/>
                  </a:ext>
                </a:extLst>
              </a:tr>
              <a:tr h="1708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increases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35,000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523305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Recruitment/Legal fees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73035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Increase in committed costs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1,605,000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02805"/>
                  </a:ext>
                </a:extLst>
              </a:tr>
              <a:tr h="17081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772245"/>
                  </a:ext>
                </a:extLst>
              </a:tr>
              <a:tr h="1708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Funding surplus (shortfall)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(235,636)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495671"/>
                  </a:ext>
                </a:extLst>
              </a:tr>
              <a:tr h="17081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151376"/>
                  </a:ext>
                </a:extLst>
              </a:tr>
              <a:tr h="2110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requests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918572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NRT/Teacher staffing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262,500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requested to support NRT work and classroom pressures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32052"/>
                  </a:ext>
                </a:extLst>
              </a:tr>
              <a:tr h="18086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140579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Shortfall after all escalations and requests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(498,136)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49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27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Cost pressures: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DE39DF-890B-405F-B954-274E6F115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32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2E82C5-96AD-44C0-AED8-A164FF2E9B1B}"/>
              </a:ext>
            </a:extLst>
          </p:cNvPr>
          <p:cNvSpPr txBox="1"/>
          <p:nvPr/>
        </p:nvSpPr>
        <p:spPr>
          <a:xfrm>
            <a:off x="6913348" y="964808"/>
            <a:ext cx="454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Benefits costs are now pressuring budgets</a:t>
            </a:r>
          </a:p>
          <a:p>
            <a:r>
              <a:rPr lang="en-US" sz="1400" dirty="0"/>
              <a:t>- Some cost drivers are within our influence (WCB) but most are not (bargained increases in coverage)…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74741B-ED88-4C6A-A239-069081E1D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777" y="1905805"/>
            <a:ext cx="7182504" cy="42540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595050-034F-4282-95B5-99D211ABC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4416" y="2666999"/>
            <a:ext cx="2680383" cy="29140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81AB03-D6DE-4C92-B302-A4389264E098}"/>
              </a:ext>
            </a:extLst>
          </p:cNvPr>
          <p:cNvSpPr txBox="1"/>
          <p:nvPr/>
        </p:nvSpPr>
        <p:spPr>
          <a:xfrm>
            <a:off x="9314330" y="5708526"/>
            <a:ext cx="2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Est. 24/25     27.7%</a:t>
            </a:r>
          </a:p>
        </p:txBody>
      </p:sp>
    </p:spTree>
    <p:extLst>
      <p:ext uri="{BB962C8B-B14F-4D97-AF65-F5344CB8AC3E}">
        <p14:creationId xmlns:p14="http://schemas.microsoft.com/office/powerpoint/2010/main" val="156867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398D4-3A95-40D2-8A96-A9F0DA88C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1691" y="1925695"/>
            <a:ext cx="4343191" cy="29444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AB040E-346D-426D-BF58-9D578CD3D2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7120" y="1956768"/>
            <a:ext cx="4438650" cy="2944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DBFF19-FAC0-4372-BF53-E9912282D635}"/>
              </a:ext>
            </a:extLst>
          </p:cNvPr>
          <p:cNvSpPr txBox="1"/>
          <p:nvPr/>
        </p:nvSpPr>
        <p:spPr>
          <a:xfrm>
            <a:off x="1828799" y="5372100"/>
            <a:ext cx="5838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Teacher rates are just examples as all employee groups are increasing proportionately</a:t>
            </a:r>
          </a:p>
        </p:txBody>
      </p:sp>
    </p:spTree>
    <p:extLst>
      <p:ext uri="{BB962C8B-B14F-4D97-AF65-F5344CB8AC3E}">
        <p14:creationId xmlns:p14="http://schemas.microsoft.com/office/powerpoint/2010/main" val="2019831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A0C53F-B824-4644-BACC-1DC5E5ED3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62957"/>
              </p:ext>
            </p:extLst>
          </p:nvPr>
        </p:nvGraphicFramePr>
        <p:xfrm>
          <a:off x="1857231" y="4662488"/>
          <a:ext cx="7353446" cy="1159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963">
                  <a:extLst>
                    <a:ext uri="{9D8B030D-6E8A-4147-A177-3AD203B41FA5}">
                      <a16:colId xmlns:a16="http://schemas.microsoft.com/office/drawing/2014/main" val="201045006"/>
                    </a:ext>
                  </a:extLst>
                </a:gridCol>
                <a:gridCol w="1080364">
                  <a:extLst>
                    <a:ext uri="{9D8B030D-6E8A-4147-A177-3AD203B41FA5}">
                      <a16:colId xmlns:a16="http://schemas.microsoft.com/office/drawing/2014/main" val="2282600214"/>
                    </a:ext>
                  </a:extLst>
                </a:gridCol>
                <a:gridCol w="1219766">
                  <a:extLst>
                    <a:ext uri="{9D8B030D-6E8A-4147-A177-3AD203B41FA5}">
                      <a16:colId xmlns:a16="http://schemas.microsoft.com/office/drawing/2014/main" val="3588271082"/>
                    </a:ext>
                  </a:extLst>
                </a:gridCol>
                <a:gridCol w="1219766">
                  <a:extLst>
                    <a:ext uri="{9D8B030D-6E8A-4147-A177-3AD203B41FA5}">
                      <a16:colId xmlns:a16="http://schemas.microsoft.com/office/drawing/2014/main" val="3093907510"/>
                    </a:ext>
                  </a:extLst>
                </a:gridCol>
                <a:gridCol w="871261">
                  <a:extLst>
                    <a:ext uri="{9D8B030D-6E8A-4147-A177-3AD203B41FA5}">
                      <a16:colId xmlns:a16="http://schemas.microsoft.com/office/drawing/2014/main" val="1358652778"/>
                    </a:ext>
                  </a:extLst>
                </a:gridCol>
                <a:gridCol w="1202341">
                  <a:extLst>
                    <a:ext uri="{9D8B030D-6E8A-4147-A177-3AD203B41FA5}">
                      <a16:colId xmlns:a16="http://schemas.microsoft.com/office/drawing/2014/main" val="3041420845"/>
                    </a:ext>
                  </a:extLst>
                </a:gridCol>
                <a:gridCol w="818985">
                  <a:extLst>
                    <a:ext uri="{9D8B030D-6E8A-4147-A177-3AD203B41FA5}">
                      <a16:colId xmlns:a16="http://schemas.microsoft.com/office/drawing/2014/main" val="3803544824"/>
                    </a:ext>
                  </a:extLst>
                </a:gridCol>
              </a:tblGrid>
              <a:tr h="231946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Base rate is based on the classification unit assigned to us by WorkSafe BC: Public School District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866571"/>
                  </a:ext>
                </a:extLst>
              </a:tr>
              <a:tr h="23194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How we as a sector are doing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4510137"/>
                  </a:ext>
                </a:extLst>
              </a:tr>
              <a:tr h="23194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791090"/>
                  </a:ext>
                </a:extLst>
              </a:tr>
              <a:tr h="2319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Surcharge is calculated from our experience and adjusts our rate +/-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9343657"/>
                  </a:ext>
                </a:extLst>
              </a:tr>
              <a:tr h="23194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How we are doing versus the sector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056577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76B428B-363E-49C4-BFF9-FB72DC857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909" y="1491510"/>
            <a:ext cx="4717715" cy="284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46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117490-2407-459F-9F15-F9EDACA483E8}"/>
              </a:ext>
            </a:extLst>
          </p:cNvPr>
          <p:cNvSpPr txBox="1"/>
          <p:nvPr/>
        </p:nvSpPr>
        <p:spPr>
          <a:xfrm>
            <a:off x="1533524" y="5715000"/>
            <a:ext cx="519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Pension contribution rates remain unchanged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161DC3-2EEB-4CB6-8665-2DA224E63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777" y="1461832"/>
            <a:ext cx="7620000" cy="393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04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465A2-79F6-4CFE-A930-2F550D14965E}"/>
              </a:ext>
            </a:extLst>
          </p:cNvPr>
          <p:cNvSpPr txBox="1"/>
          <p:nvPr/>
        </p:nvSpPr>
        <p:spPr>
          <a:xfrm>
            <a:off x="6654330" y="422483"/>
            <a:ext cx="5425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Replacement costs continue to increase since the Pandemic; Cold, Flu, RSV &amp; COVID continue to impact staff wellness </a:t>
            </a:r>
          </a:p>
          <a:p>
            <a:endParaRPr lang="en-US" sz="1600" dirty="0"/>
          </a:p>
          <a:p>
            <a:r>
              <a:rPr lang="en-US" sz="1600" dirty="0"/>
              <a:t>Our experience is also unique as we are able to fill most/all vacancies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A1FDF2-6383-451D-A2E2-E19282CEA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255" y="1806039"/>
            <a:ext cx="8598665" cy="44100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970761-625E-4DC7-978B-EF7BEDB02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5649" y="2073433"/>
            <a:ext cx="2223291" cy="312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04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465A2-79F6-4CFE-A930-2F550D14965E}"/>
              </a:ext>
            </a:extLst>
          </p:cNvPr>
          <p:cNvSpPr txBox="1"/>
          <p:nvPr/>
        </p:nvSpPr>
        <p:spPr>
          <a:xfrm>
            <a:off x="497841" y="5006179"/>
            <a:ext cx="5425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Reviewing the Year over Year comparisons, we are seeing the trend continue in the current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62D2D-DCA7-461A-8AE1-09E7F3B16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2" y="1685805"/>
            <a:ext cx="5182134" cy="30721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981EAB-421B-455D-A660-A3FA9FC06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60165"/>
            <a:ext cx="5528407" cy="30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Budget Process to date: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7C0C4B-AE23-42D1-88DC-4546D045F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8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Budget response considerations: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6D68F4-050B-403E-8F4C-698096F41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30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527887"/>
            <a:ext cx="6968067" cy="752475"/>
          </a:xfrm>
        </p:spPr>
        <p:txBody>
          <a:bodyPr>
            <a:normAutofit/>
          </a:bodyPr>
          <a:lstStyle/>
          <a:p>
            <a:r>
              <a:rPr lang="en-CA" sz="2800" b="1" dirty="0">
                <a:latin typeface="+mn-lt"/>
              </a:rPr>
              <a:t>2024-25 Budget Planning - Recap</a:t>
            </a:r>
            <a:endParaRPr lang="en-CA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0D22BE-85E3-4FE3-B208-E823EFA11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14105"/>
              </p:ext>
            </p:extLst>
          </p:nvPr>
        </p:nvGraphicFramePr>
        <p:xfrm>
          <a:off x="1225083" y="2046475"/>
          <a:ext cx="7703764" cy="3628188"/>
        </p:xfrm>
        <a:graphic>
          <a:graphicData uri="http://schemas.openxmlformats.org/drawingml/2006/table">
            <a:tbl>
              <a:tblPr/>
              <a:tblGrid>
                <a:gridCol w="3319214">
                  <a:extLst>
                    <a:ext uri="{9D8B030D-6E8A-4147-A177-3AD203B41FA5}">
                      <a16:colId xmlns:a16="http://schemas.microsoft.com/office/drawing/2014/main" val="3197944532"/>
                    </a:ext>
                  </a:extLst>
                </a:gridCol>
                <a:gridCol w="436234">
                  <a:extLst>
                    <a:ext uri="{9D8B030D-6E8A-4147-A177-3AD203B41FA5}">
                      <a16:colId xmlns:a16="http://schemas.microsoft.com/office/drawing/2014/main" val="3532154325"/>
                    </a:ext>
                  </a:extLst>
                </a:gridCol>
                <a:gridCol w="1080784">
                  <a:extLst>
                    <a:ext uri="{9D8B030D-6E8A-4147-A177-3AD203B41FA5}">
                      <a16:colId xmlns:a16="http://schemas.microsoft.com/office/drawing/2014/main" val="1796367244"/>
                    </a:ext>
                  </a:extLst>
                </a:gridCol>
                <a:gridCol w="291120">
                  <a:extLst>
                    <a:ext uri="{9D8B030D-6E8A-4147-A177-3AD203B41FA5}">
                      <a16:colId xmlns:a16="http://schemas.microsoft.com/office/drawing/2014/main" val="3695696154"/>
                    </a:ext>
                  </a:extLst>
                </a:gridCol>
                <a:gridCol w="2576412">
                  <a:extLst>
                    <a:ext uri="{9D8B030D-6E8A-4147-A177-3AD203B41FA5}">
                      <a16:colId xmlns:a16="http://schemas.microsoft.com/office/drawing/2014/main" val="1785804340"/>
                    </a:ext>
                  </a:extLst>
                </a:gridCol>
              </a:tblGrid>
              <a:tr h="176084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676320"/>
                  </a:ext>
                </a:extLst>
              </a:tr>
              <a:tr h="176084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361744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Increase in Operating grant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1,369,364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before escalations and requests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923120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781633"/>
                  </a:ext>
                </a:extLst>
              </a:tr>
              <a:tr h="352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wage costs for 2% plus statutory benefits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950,000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remaining 1% distributed as Special grant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433444"/>
                  </a:ext>
                </a:extLst>
              </a:tr>
              <a:tr h="17608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496261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additional benefits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470,000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escalating costs for WCB/EHB/Dental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616463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replacement cost increase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100,000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escalating costs for Subs/TTOC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760667"/>
                  </a:ext>
                </a:extLst>
              </a:tr>
              <a:tr h="176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increases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35,000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52330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Recruitment/Legal fees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50,000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7303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Increase in committed costs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1,605,000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02805"/>
                  </a:ext>
                </a:extLst>
              </a:tr>
              <a:tr h="17608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772245"/>
                  </a:ext>
                </a:extLst>
              </a:tr>
              <a:tr h="176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Funding surplus (shortfall)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(235,636)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495671"/>
                  </a:ext>
                </a:extLst>
              </a:tr>
              <a:tr h="17608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151376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requests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918572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NRT/Teacher staffing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262,500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requested to support NRT work and classroom pressures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32052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140579"/>
                  </a:ext>
                </a:extLst>
              </a:tr>
              <a:tr h="196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Shortfall after all escalations and requests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(498,136)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**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49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77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5397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- Response</a:t>
            </a:r>
            <a:r>
              <a:rPr lang="en-US" sz="2400" dirty="0"/>
              <a:t>		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9080185-8F7B-4E18-9660-5AFCC9917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39" y="1439565"/>
            <a:ext cx="6743700" cy="28575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9A011B9-FF97-46FE-B18B-9C48BC988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1742" y="3691726"/>
            <a:ext cx="4446493" cy="267262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B6062D9-A45B-40E6-B8BE-28011097D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742" y="1208732"/>
            <a:ext cx="4268319" cy="236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37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899" y="977900"/>
            <a:ext cx="554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Capital Needs</a:t>
            </a:r>
            <a:r>
              <a:rPr lang="en-US" sz="2400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81CB09-8588-4441-9EF3-68F53A68223D}"/>
              </a:ext>
            </a:extLst>
          </p:cNvPr>
          <p:cNvSpPr txBox="1"/>
          <p:nvPr/>
        </p:nvSpPr>
        <p:spPr>
          <a:xfrm>
            <a:off x="1234702" y="1883848"/>
            <a:ext cx="76644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planning considerations (</a:t>
            </a:r>
            <a:r>
              <a:rPr lang="en-US" b="1" dirty="0"/>
              <a:t>funded from Ministry or Local support</a:t>
            </a:r>
            <a:r>
              <a:rPr lang="en-US" dirty="0"/>
              <a:t>)</a:t>
            </a:r>
          </a:p>
          <a:p>
            <a:r>
              <a:rPr lang="en-US" dirty="0"/>
              <a:t>	Local capital – IT equipment and White Fleet replacement</a:t>
            </a:r>
          </a:p>
          <a:p>
            <a:endParaRPr lang="en-US" dirty="0"/>
          </a:p>
          <a:p>
            <a:r>
              <a:rPr lang="en-US" dirty="0"/>
              <a:t>	Ministry minor projects – Washroom improvements/roofing/electrical</a:t>
            </a:r>
          </a:p>
          <a:p>
            <a:r>
              <a:rPr lang="en-US" dirty="0"/>
              <a:t>	Ministry major projects – False Bay Seismic mitigation/replacement</a:t>
            </a:r>
          </a:p>
          <a:p>
            <a:endParaRPr lang="en-US" dirty="0"/>
          </a:p>
          <a:p>
            <a:r>
              <a:rPr lang="en-US" dirty="0"/>
              <a:t>	Community supported capital projects – BSS Track upgrade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Capital needs at rented Facilities (</a:t>
            </a:r>
            <a:r>
              <a:rPr lang="en-US" b="1" dirty="0"/>
              <a:t>$4-5 million, not funded</a:t>
            </a:r>
            <a:r>
              <a:rPr lang="en-US" dirty="0"/>
              <a:t>)</a:t>
            </a:r>
          </a:p>
          <a:p>
            <a:r>
              <a:rPr lang="en-US" dirty="0"/>
              <a:t>	 – Qualicum Commons and Craig Street Commons</a:t>
            </a:r>
          </a:p>
          <a:p>
            <a:r>
              <a:rPr lang="en-US" dirty="0"/>
              <a:t>	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80B0AE5-4E4A-415E-9DD0-A14AC99980D1}"/>
              </a:ext>
            </a:extLst>
          </p:cNvPr>
          <p:cNvSpPr/>
          <p:nvPr/>
        </p:nvSpPr>
        <p:spPr>
          <a:xfrm>
            <a:off x="7261410" y="5118847"/>
            <a:ext cx="1380566" cy="313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FBD0FF-4CFF-4785-80AB-974C99605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152" y="2110067"/>
            <a:ext cx="28384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93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075" y="609600"/>
            <a:ext cx="7651532" cy="1334814"/>
          </a:xfrm>
        </p:spPr>
        <p:txBody>
          <a:bodyPr/>
          <a:lstStyle/>
          <a:p>
            <a:r>
              <a:rPr lang="en-CA" dirty="0">
                <a:solidFill>
                  <a:schemeClr val="accent2"/>
                </a:solidFill>
              </a:rPr>
              <a:t>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3075" y="2037805"/>
            <a:ext cx="9034151" cy="356616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April 16 - Special Public Board meeting on Budget (</a:t>
            </a:r>
            <a:r>
              <a:rPr lang="en-CA" sz="2000" dirty="0" err="1"/>
              <a:t>tonights</a:t>
            </a:r>
            <a:r>
              <a:rPr lang="en-CA" sz="2000" dirty="0"/>
              <a:t> meeting)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April 23 - Regular Board meeting motion to approve 24/25 Annual Budget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By June 30 - Annual Budget must be approved and submitted to Ministry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7B56AC-C054-471E-A3B2-53EC3BB6F6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27" y="609600"/>
            <a:ext cx="1073856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0245" y="550745"/>
            <a:ext cx="4919134" cy="977370"/>
          </a:xfrm>
        </p:spPr>
        <p:txBody>
          <a:bodyPr>
            <a:normAutofit/>
          </a:bodyPr>
          <a:lstStyle/>
          <a:p>
            <a:r>
              <a:rPr lang="en-CA" sz="4400" dirty="0"/>
              <a:t>Annual Budget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733" y="1923501"/>
            <a:ext cx="3767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October -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FF0000"/>
                </a:solidFill>
              </a:rPr>
              <a:t>Staffing adjustments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FF0000"/>
                </a:solidFill>
              </a:rPr>
              <a:t>Grant Recalculations</a:t>
            </a:r>
          </a:p>
          <a:p>
            <a:pPr marL="285750" indent="-285750">
              <a:buFontTx/>
              <a:buChar char="-"/>
            </a:pPr>
            <a:endParaRPr lang="en-CA" dirty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Amended Annual Budget adoption</a:t>
            </a:r>
          </a:p>
          <a:p>
            <a:r>
              <a:rPr lang="en-CA" dirty="0">
                <a:solidFill>
                  <a:srgbClr val="FF0000"/>
                </a:solidFill>
              </a:rPr>
              <a:t> (by Feb 28)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1270" y="1785002"/>
            <a:ext cx="38111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January -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Information gathering/Survey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Enrolment/staffing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Inclusion of Multi year planning*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Partner/public info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Grant announcement (mid March)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232" y="4406435"/>
            <a:ext cx="3894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July –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New School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School start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Section/Classroom adjustments</a:t>
            </a:r>
          </a:p>
          <a:p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1270" y="4406435"/>
            <a:ext cx="36594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B3B311"/>
                </a:solidFill>
              </a:rPr>
              <a:t>April –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B3B311"/>
                </a:solidFill>
              </a:rPr>
              <a:t>Follow up with Partners/Public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B3B311"/>
                </a:solidFill>
              </a:rPr>
              <a:t>Board/Management Discussions</a:t>
            </a:r>
          </a:p>
          <a:p>
            <a:pPr marL="285750" indent="-285750">
              <a:buFontTx/>
              <a:buChar char="-"/>
            </a:pPr>
            <a:endParaRPr lang="en-CA" dirty="0">
              <a:solidFill>
                <a:srgbClr val="B3B311"/>
              </a:solidFill>
            </a:endParaRPr>
          </a:p>
          <a:p>
            <a:r>
              <a:rPr lang="en-CA" dirty="0">
                <a:solidFill>
                  <a:srgbClr val="B3B311"/>
                </a:solidFill>
              </a:rPr>
              <a:t>Annual Budget adoption (by June 30)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957" y="1923501"/>
            <a:ext cx="3595710" cy="35957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5399" y="3385439"/>
            <a:ext cx="148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High Tower Text" panose="02040502050506030303" pitchFamily="18" charset="0"/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357144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27591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9964-2586-4552-A566-F97BA8B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47" y="1845734"/>
            <a:ext cx="10125533" cy="48077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makes a better budget?</a:t>
            </a:r>
          </a:p>
          <a:p>
            <a:pPr lvl="2"/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14028F-4416-45C5-8878-91AB93FA2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64827"/>
              </p:ext>
            </p:extLst>
          </p:nvPr>
        </p:nvGraphicFramePr>
        <p:xfrm>
          <a:off x="1030147" y="2493057"/>
          <a:ext cx="93176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425">
                  <a:extLst>
                    <a:ext uri="{9D8B030D-6E8A-4147-A177-3AD203B41FA5}">
                      <a16:colId xmlns:a16="http://schemas.microsoft.com/office/drawing/2014/main" val="2716477633"/>
                    </a:ext>
                  </a:extLst>
                </a:gridCol>
                <a:gridCol w="4757195">
                  <a:extLst>
                    <a:ext uri="{9D8B030D-6E8A-4147-A177-3AD203B41FA5}">
                      <a16:colId xmlns:a16="http://schemas.microsoft.com/office/drawing/2014/main" val="127646899"/>
                    </a:ext>
                  </a:extLst>
                </a:gridCol>
              </a:tblGrid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68269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Alignment with strategic plan and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 Year Financial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056210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Transparency, openness and accessibility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meetings, documents and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27412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Participative, inclusive and realistic 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Engagement of all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092996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Comprehensive budget 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Aligns with Financial statement formats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043100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Performance evaluation and value for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of programs and priorities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5570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Fiscal risks and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we know, what we don’t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761271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Quality, integrity and independent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Independent audit of financial statements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3617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Capital budgeting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Understanding costs and funding mechanisms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48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4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Budget Survey results: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7C0C4B-AE23-42D1-88DC-4546D045F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9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386" y="545586"/>
            <a:ext cx="60530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Survey results</a:t>
            </a:r>
            <a:r>
              <a:rPr lang="en-US" sz="2400" dirty="0"/>
              <a:t>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0DF83-4EF9-4972-9E44-1EFACF334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751" y="1381894"/>
            <a:ext cx="5050249" cy="28099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E2FC81-700A-42F8-84A5-A8A9A6926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1882" y="3429000"/>
            <a:ext cx="509086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6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386" y="545586"/>
            <a:ext cx="60530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Survey results</a:t>
            </a:r>
            <a:r>
              <a:rPr lang="en-US" sz="2400" dirty="0"/>
              <a:t>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62344F9-E28C-434E-AAE8-4018283F88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7894" y="1147454"/>
          <a:ext cx="10676212" cy="418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137">
                  <a:extLst>
                    <a:ext uri="{9D8B030D-6E8A-4147-A177-3AD203B41FA5}">
                      <a16:colId xmlns:a16="http://schemas.microsoft.com/office/drawing/2014/main" val="2442635414"/>
                    </a:ext>
                  </a:extLst>
                </a:gridCol>
                <a:gridCol w="7957075">
                  <a:extLst>
                    <a:ext uri="{9D8B030D-6E8A-4147-A177-3AD203B41FA5}">
                      <a16:colId xmlns:a16="http://schemas.microsoft.com/office/drawing/2014/main" val="1431074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438944"/>
                  </a:ext>
                </a:extLst>
              </a:tr>
              <a:tr h="29278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Quality Teachers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Appreciation for dedicated teachers and support staff.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0314403"/>
                  </a:ext>
                </a:extLst>
              </a:tr>
              <a:tr h="243456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Leadership Appreciation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Recognition of effective school leadership.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7281765"/>
                  </a:ext>
                </a:extLst>
              </a:tr>
              <a:tr h="37960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Indigenous Resources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Calls for more resources and support for Indigenous education.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2562208"/>
                  </a:ext>
                </a:extLst>
              </a:tr>
              <a:tr h="274559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Student Engagement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More emphasis on engaging students and adapting teaching methods to diverse learning styles.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319803"/>
                  </a:ext>
                </a:extLst>
              </a:tr>
              <a:tr h="348916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Food Programs and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Recognition of programs addressing food insecurity and mental health support.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0813060"/>
                  </a:ext>
                </a:extLst>
              </a:tr>
              <a:tr h="270104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Technology Integration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Acknowledgment of sufficient technological resources.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0027420"/>
                  </a:ext>
                </a:extLst>
              </a:tr>
              <a:tr h="292173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Literacy Focus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Suggestions for a greater focus on literacy.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57347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Individualized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Recognition of efforts to meet individual student needs.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2561459"/>
                  </a:ext>
                </a:extLst>
              </a:tr>
              <a:tr h="350259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Challenges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Concerns about behavioral issues and academic performance.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2656322"/>
                  </a:ext>
                </a:extLst>
              </a:tr>
              <a:tr h="30079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Social-Emotional Learning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Emphasis on emotional well-being and learning through play.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597926"/>
                  </a:ext>
                </a:extLst>
              </a:tr>
              <a:tr h="311477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Parent and Community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Gratitude for community support and inclusive policies, particularly for LGBTQ2+ students.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32157"/>
                  </a:ext>
                </a:extLst>
              </a:tr>
              <a:tr h="25640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Safe Environment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Importance of creating a safe and positive learning environment.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4472014"/>
                  </a:ext>
                </a:extLst>
              </a:tr>
              <a:tr h="80635">
                <a:tc>
                  <a:txBody>
                    <a:bodyPr/>
                    <a:lstStyle/>
                    <a:p>
                      <a:pPr algn="l" fontAlgn="b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Facilities and Maintenance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Efforts to consolidate old non-school sites and respond to work orders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4088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98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Operating Grant announcement: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7C0C4B-AE23-42D1-88DC-4546D045F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6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27591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9964-2586-4552-A566-F97BA8B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526" y="1960034"/>
            <a:ext cx="9755529" cy="3631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Operating Grant Announcement</a:t>
            </a:r>
          </a:p>
          <a:p>
            <a:pPr marL="0" indent="0">
              <a:buNone/>
            </a:pPr>
            <a:r>
              <a:rPr lang="en-US" b="1" dirty="0"/>
              <a:t>Provincial Education funding increased by $344 million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Committed to Fully fund wage increases for </a:t>
            </a:r>
            <a:r>
              <a:rPr lang="en-US" sz="1600" b="1" u="sng" dirty="0"/>
              <a:t>all</a:t>
            </a:r>
            <a:r>
              <a:rPr lang="en-US" sz="1600" dirty="0"/>
              <a:t> staff based on Provincial Bargaining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Some additions to Classroom Enhancement fund and Community Link funds based on staff allocations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Limited increases for replacement cost pressures or other inflationary factors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dirty="0"/>
              <a:t>Early Care and Learning, Family affordability and Food initiatives continue to be a priority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Some commitments are still to be confirmed – Learning supports and additional Food funds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162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3A2DBA72E12468DE22FC3EC1B0E02" ma:contentTypeVersion="0" ma:contentTypeDescription="Create a new document." ma:contentTypeScope="" ma:versionID="1b7897aebb1ebc92ce55a045cc2be2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aa7feeb3a93eb041bf2c7c1e0bed8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6DB689-58C7-4BCF-83E0-9E91E7A47C7F}"/>
</file>

<file path=customXml/itemProps2.xml><?xml version="1.0" encoding="utf-8"?>
<ds:datastoreItem xmlns:ds="http://schemas.openxmlformats.org/officeDocument/2006/customXml" ds:itemID="{D3B5ED72-BE0A-48E0-9389-A48515AAE582}"/>
</file>

<file path=customXml/itemProps3.xml><?xml version="1.0" encoding="utf-8"?>
<ds:datastoreItem xmlns:ds="http://schemas.openxmlformats.org/officeDocument/2006/customXml" ds:itemID="{DBF2E65B-DAD4-4624-B2CA-006B8C6D93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9985</TotalTime>
  <Words>1200</Words>
  <Application>Microsoft Office PowerPoint</Application>
  <PresentationFormat>Widescreen</PresentationFormat>
  <Paragraphs>253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High Tower Text</vt:lpstr>
      <vt:lpstr>Wingdings</vt:lpstr>
      <vt:lpstr>Retrospect</vt:lpstr>
      <vt:lpstr>PowerPoint Presentation</vt:lpstr>
      <vt:lpstr>Budget Process to date:</vt:lpstr>
      <vt:lpstr>Annual Budget Cycle</vt:lpstr>
      <vt:lpstr>2024-25 Budget Planning</vt:lpstr>
      <vt:lpstr>Budget Survey results:</vt:lpstr>
      <vt:lpstr>PowerPoint Presentation</vt:lpstr>
      <vt:lpstr>PowerPoint Presentation</vt:lpstr>
      <vt:lpstr>Operating Grant announcement:</vt:lpstr>
      <vt:lpstr>2024-25 Budget Planning</vt:lpstr>
      <vt:lpstr>PowerPoint Presentation</vt:lpstr>
      <vt:lpstr>2024-25 Budget Planning</vt:lpstr>
      <vt:lpstr>2024-25 Budget Planning</vt:lpstr>
      <vt:lpstr>Cost pressures: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Budget response considerations:</vt:lpstr>
      <vt:lpstr>2024-25 Budget Planning - Recap</vt:lpstr>
      <vt:lpstr>PowerPoint Presentation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Amos</dc:creator>
  <cp:lastModifiedBy>Ron Amos</cp:lastModifiedBy>
  <cp:revision>319</cp:revision>
  <cp:lastPrinted>2024-04-16T22:34:49Z</cp:lastPrinted>
  <dcterms:created xsi:type="dcterms:W3CDTF">2020-05-07T19:04:49Z</dcterms:created>
  <dcterms:modified xsi:type="dcterms:W3CDTF">2024-04-17T02:43:29Z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0x0101008633A2DBA72E12468DE22FC3EC1B0E02</vt:lpwstr>
  </property>
</Properties>
</file>