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3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sng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6999"/>
            <a:ext cx="4038599" cy="41909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95600"/>
            <a:ext cx="1523999" cy="23622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0600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1000" y="0"/>
            <a:ext cx="1600200" cy="11430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6999"/>
            <a:ext cx="4038599" cy="419099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10600" y="6095999"/>
            <a:ext cx="990600" cy="76199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95600"/>
            <a:ext cx="1523999" cy="23622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91775" y="0"/>
            <a:ext cx="776287" cy="1214374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439400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6999"/>
            <a:ext cx="4038599" cy="41909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95600"/>
            <a:ext cx="1523999" cy="23622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0600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1000" y="0"/>
            <a:ext cx="1600200" cy="11430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10600" y="6095999"/>
            <a:ext cx="990600" cy="7619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91775" y="0"/>
            <a:ext cx="776287" cy="121437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39400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66999"/>
            <a:ext cx="4038599" cy="41909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895600"/>
            <a:ext cx="1523999" cy="2362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5487" y="476885"/>
            <a:ext cx="643382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sng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3005" y="2079307"/>
            <a:ext cx="8618855" cy="384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27.jpg"/><Relationship Id="rId5" Type="http://schemas.openxmlformats.org/officeDocument/2006/relationships/image" Target="../media/image8.png"/><Relationship Id="rId10" Type="http://schemas.openxmlformats.org/officeDocument/2006/relationships/image" Target="../media/image26.jpg"/><Relationship Id="rId4" Type="http://schemas.openxmlformats.org/officeDocument/2006/relationships/image" Target="../media/image4.png"/><Relationship Id="rId9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66999"/>
            <a:ext cx="4038600" cy="4191000"/>
            <a:chOff x="0" y="2666999"/>
            <a:chExt cx="4038600" cy="4191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66999"/>
              <a:ext cx="4038599" cy="4190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95600"/>
              <a:ext cx="1523999" cy="23622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0600" y="1676400"/>
            <a:ext cx="2819400" cy="2819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01000" y="0"/>
            <a:ext cx="1600200" cy="1143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53140" y="6138671"/>
            <a:ext cx="905517" cy="71932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10708" y="0"/>
              <a:ext cx="738419" cy="11955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439400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86475" y="0"/>
              <a:ext cx="552450" cy="3705225"/>
            </a:xfrm>
            <a:custGeom>
              <a:avLst/>
              <a:gdLst/>
              <a:ahLst/>
              <a:cxnLst/>
              <a:rect l="l" t="t" r="r" b="b"/>
              <a:pathLst>
                <a:path w="552450" h="3705225">
                  <a:moveTo>
                    <a:pt x="467995" y="0"/>
                  </a:moveTo>
                  <a:lnTo>
                    <a:pt x="0" y="0"/>
                  </a:lnTo>
                  <a:lnTo>
                    <a:pt x="27812" y="122047"/>
                  </a:lnTo>
                  <a:lnTo>
                    <a:pt x="54863" y="244475"/>
                  </a:lnTo>
                  <a:lnTo>
                    <a:pt x="81534" y="366902"/>
                  </a:lnTo>
                  <a:lnTo>
                    <a:pt x="130175" y="612901"/>
                  </a:lnTo>
                  <a:lnTo>
                    <a:pt x="153542" y="735964"/>
                  </a:lnTo>
                  <a:lnTo>
                    <a:pt x="174878" y="857758"/>
                  </a:lnTo>
                  <a:lnTo>
                    <a:pt x="195707" y="981710"/>
                  </a:lnTo>
                  <a:lnTo>
                    <a:pt x="215773" y="1104773"/>
                  </a:lnTo>
                  <a:lnTo>
                    <a:pt x="252602" y="1348739"/>
                  </a:lnTo>
                  <a:lnTo>
                    <a:pt x="269621" y="1469644"/>
                  </a:lnTo>
                  <a:lnTo>
                    <a:pt x="300609" y="1711960"/>
                  </a:lnTo>
                  <a:lnTo>
                    <a:pt x="315087" y="1831594"/>
                  </a:lnTo>
                  <a:lnTo>
                    <a:pt x="328295" y="1949830"/>
                  </a:lnTo>
                  <a:lnTo>
                    <a:pt x="352933" y="2186686"/>
                  </a:lnTo>
                  <a:lnTo>
                    <a:pt x="374523" y="2418715"/>
                  </a:lnTo>
                  <a:lnTo>
                    <a:pt x="384301" y="2533650"/>
                  </a:lnTo>
                  <a:lnTo>
                    <a:pt x="392811" y="2647441"/>
                  </a:lnTo>
                  <a:lnTo>
                    <a:pt x="401700" y="2759710"/>
                  </a:lnTo>
                  <a:lnTo>
                    <a:pt x="409066" y="2870962"/>
                  </a:lnTo>
                  <a:lnTo>
                    <a:pt x="422275" y="3088766"/>
                  </a:lnTo>
                  <a:lnTo>
                    <a:pt x="428498" y="3194939"/>
                  </a:lnTo>
                  <a:lnTo>
                    <a:pt x="433450" y="3300476"/>
                  </a:lnTo>
                  <a:lnTo>
                    <a:pt x="442595" y="3506342"/>
                  </a:lnTo>
                  <a:lnTo>
                    <a:pt x="449072" y="3705225"/>
                  </a:lnTo>
                  <a:lnTo>
                    <a:pt x="517398" y="3667887"/>
                  </a:lnTo>
                  <a:lnTo>
                    <a:pt x="523004" y="3613680"/>
                  </a:lnTo>
                  <a:lnTo>
                    <a:pt x="530424" y="3520330"/>
                  </a:lnTo>
                  <a:lnTo>
                    <a:pt x="534729" y="3450560"/>
                  </a:lnTo>
                  <a:lnTo>
                    <a:pt x="538534" y="3375154"/>
                  </a:lnTo>
                  <a:lnTo>
                    <a:pt x="541851" y="3294447"/>
                  </a:lnTo>
                  <a:lnTo>
                    <a:pt x="544692" y="3208777"/>
                  </a:lnTo>
                  <a:lnTo>
                    <a:pt x="547070" y="3118481"/>
                  </a:lnTo>
                  <a:lnTo>
                    <a:pt x="548996" y="3023893"/>
                  </a:lnTo>
                  <a:lnTo>
                    <a:pt x="551063" y="2874703"/>
                  </a:lnTo>
                  <a:lnTo>
                    <a:pt x="552181" y="2717752"/>
                  </a:lnTo>
                  <a:lnTo>
                    <a:pt x="552391" y="2554177"/>
                  </a:lnTo>
                  <a:lnTo>
                    <a:pt x="551732" y="2385111"/>
                  </a:lnTo>
                  <a:lnTo>
                    <a:pt x="550244" y="2211692"/>
                  </a:lnTo>
                  <a:lnTo>
                    <a:pt x="547043" y="1975658"/>
                  </a:lnTo>
                  <a:lnTo>
                    <a:pt x="542537" y="1736594"/>
                  </a:lnTo>
                  <a:lnTo>
                    <a:pt x="536822" y="1497194"/>
                  </a:lnTo>
                  <a:lnTo>
                    <a:pt x="529993" y="1260148"/>
                  </a:lnTo>
                  <a:lnTo>
                    <a:pt x="522148" y="1028150"/>
                  </a:lnTo>
                  <a:lnTo>
                    <a:pt x="513380" y="803891"/>
                  </a:lnTo>
                  <a:lnTo>
                    <a:pt x="503787" y="590064"/>
                  </a:lnTo>
                  <a:lnTo>
                    <a:pt x="496108" y="438158"/>
                  </a:lnTo>
                  <a:lnTo>
                    <a:pt x="488058" y="294770"/>
                  </a:lnTo>
                  <a:lnTo>
                    <a:pt x="479678" y="161035"/>
                  </a:lnTo>
                  <a:lnTo>
                    <a:pt x="46799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96025" y="0"/>
              <a:ext cx="5895975" cy="6858000"/>
            </a:xfrm>
            <a:custGeom>
              <a:avLst/>
              <a:gdLst/>
              <a:ahLst/>
              <a:cxnLst/>
              <a:rect l="l" t="t" r="r" b="b"/>
              <a:pathLst>
                <a:path w="5895975" h="6858000">
                  <a:moveTo>
                    <a:pt x="5895975" y="0"/>
                  </a:moveTo>
                  <a:lnTo>
                    <a:pt x="1142" y="0"/>
                  </a:lnTo>
                  <a:lnTo>
                    <a:pt x="26162" y="155701"/>
                  </a:lnTo>
                  <a:lnTo>
                    <a:pt x="50037" y="310642"/>
                  </a:lnTo>
                  <a:lnTo>
                    <a:pt x="73405" y="466344"/>
                  </a:lnTo>
                  <a:lnTo>
                    <a:pt x="113664" y="778383"/>
                  </a:lnTo>
                  <a:lnTo>
                    <a:pt x="132461" y="934720"/>
                  </a:lnTo>
                  <a:lnTo>
                    <a:pt x="148589" y="1089025"/>
                  </a:lnTo>
                  <a:lnTo>
                    <a:pt x="163829" y="1245362"/>
                  </a:lnTo>
                  <a:lnTo>
                    <a:pt x="177800" y="1401064"/>
                  </a:lnTo>
                  <a:lnTo>
                    <a:pt x="189991" y="1553972"/>
                  </a:lnTo>
                  <a:lnTo>
                    <a:pt x="202057" y="1709039"/>
                  </a:lnTo>
                  <a:lnTo>
                    <a:pt x="212090" y="1861947"/>
                  </a:lnTo>
                  <a:lnTo>
                    <a:pt x="219964" y="2014854"/>
                  </a:lnTo>
                  <a:lnTo>
                    <a:pt x="228219" y="2167128"/>
                  </a:lnTo>
                  <a:lnTo>
                    <a:pt x="235203" y="2318004"/>
                  </a:lnTo>
                  <a:lnTo>
                    <a:pt x="240029" y="2467483"/>
                  </a:lnTo>
                  <a:lnTo>
                    <a:pt x="248284" y="2765171"/>
                  </a:lnTo>
                  <a:lnTo>
                    <a:pt x="252095" y="3057271"/>
                  </a:lnTo>
                  <a:lnTo>
                    <a:pt x="253110" y="3201289"/>
                  </a:lnTo>
                  <a:lnTo>
                    <a:pt x="252095" y="3343910"/>
                  </a:lnTo>
                  <a:lnTo>
                    <a:pt x="252095" y="3485261"/>
                  </a:lnTo>
                  <a:lnTo>
                    <a:pt x="250063" y="3625088"/>
                  </a:lnTo>
                  <a:lnTo>
                    <a:pt x="244221" y="3898138"/>
                  </a:lnTo>
                  <a:lnTo>
                    <a:pt x="241046" y="4031106"/>
                  </a:lnTo>
                  <a:lnTo>
                    <a:pt x="236093" y="4163441"/>
                  </a:lnTo>
                  <a:lnTo>
                    <a:pt x="230885" y="4293743"/>
                  </a:lnTo>
                  <a:lnTo>
                    <a:pt x="226186" y="4421378"/>
                  </a:lnTo>
                  <a:lnTo>
                    <a:pt x="212978" y="4670298"/>
                  </a:lnTo>
                  <a:lnTo>
                    <a:pt x="198882" y="4908931"/>
                  </a:lnTo>
                  <a:lnTo>
                    <a:pt x="184023" y="5138039"/>
                  </a:lnTo>
                  <a:lnTo>
                    <a:pt x="167766" y="5354701"/>
                  </a:lnTo>
                  <a:lnTo>
                    <a:pt x="150749" y="5561838"/>
                  </a:lnTo>
                  <a:lnTo>
                    <a:pt x="132461" y="5753862"/>
                  </a:lnTo>
                  <a:lnTo>
                    <a:pt x="114426" y="5934227"/>
                  </a:lnTo>
                  <a:lnTo>
                    <a:pt x="96520" y="6100191"/>
                  </a:lnTo>
                  <a:lnTo>
                    <a:pt x="79501" y="6252438"/>
                  </a:lnTo>
                  <a:lnTo>
                    <a:pt x="63373" y="6387541"/>
                  </a:lnTo>
                  <a:lnTo>
                    <a:pt x="35305" y="6612483"/>
                  </a:lnTo>
                  <a:lnTo>
                    <a:pt x="23240" y="6698894"/>
                  </a:lnTo>
                  <a:lnTo>
                    <a:pt x="0" y="6857998"/>
                  </a:lnTo>
                  <a:lnTo>
                    <a:pt x="5895975" y="6857999"/>
                  </a:lnTo>
                  <a:lnTo>
                    <a:pt x="5895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91775" y="0"/>
              <a:ext cx="776287" cy="12143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439400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66999"/>
              <a:ext cx="4038599" cy="419099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95600"/>
              <a:ext cx="1523999" cy="2362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10600" y="1676400"/>
              <a:ext cx="2819400" cy="28194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1000" y="0"/>
              <a:ext cx="1600200" cy="1143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10600" y="6095999"/>
              <a:ext cx="990600" cy="76199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234757" y="1883092"/>
            <a:ext cx="4308475" cy="28530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5410"/>
              </a:lnSpc>
              <a:spcBef>
                <a:spcPts val="805"/>
              </a:spcBef>
            </a:pPr>
            <a:r>
              <a:rPr sz="5000" spc="-10" dirty="0">
                <a:solidFill>
                  <a:srgbClr val="EBEBEB"/>
                </a:solidFill>
                <a:latin typeface="Century Gothic"/>
                <a:cs typeface="Century Gothic"/>
              </a:rPr>
              <a:t>Qualicum </a:t>
            </a:r>
            <a:r>
              <a:rPr sz="5000" dirty="0">
                <a:solidFill>
                  <a:srgbClr val="EBEBEB"/>
                </a:solidFill>
                <a:latin typeface="Century Gothic"/>
                <a:cs typeface="Century Gothic"/>
              </a:rPr>
              <a:t>School</a:t>
            </a:r>
            <a:r>
              <a:rPr sz="5000" spc="-14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5000" spc="-10" dirty="0">
                <a:solidFill>
                  <a:srgbClr val="EBEBEB"/>
                </a:solidFill>
                <a:latin typeface="Century Gothic"/>
                <a:cs typeface="Century Gothic"/>
              </a:rPr>
              <a:t>District Career Education</a:t>
            </a:r>
            <a:endParaRPr sz="5000">
              <a:latin typeface="Century Gothic"/>
              <a:cs typeface="Century Gothic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34250" y="1362075"/>
            <a:ext cx="3810000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66999"/>
              <a:ext cx="4038599" cy="4190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5600"/>
              <a:ext cx="1523999" cy="23622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0600" y="1676400"/>
            <a:ext cx="2819400" cy="2819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1000" y="0"/>
            <a:ext cx="1600200" cy="1143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10600" y="6095999"/>
            <a:ext cx="990600" cy="76199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391775" y="0"/>
            <a:ext cx="776605" cy="1214755"/>
            <a:chOff x="10391775" y="0"/>
            <a:chExt cx="776605" cy="121475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91775" y="0"/>
              <a:ext cx="776287" cy="121437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9400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25487" y="476567"/>
            <a:ext cx="7668895" cy="1306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200" u="none" dirty="0"/>
              <a:t>Elementary</a:t>
            </a:r>
            <a:r>
              <a:rPr sz="4200" u="none" spc="-55" dirty="0"/>
              <a:t> </a:t>
            </a:r>
            <a:r>
              <a:rPr sz="4200" u="none" dirty="0"/>
              <a:t>Career</a:t>
            </a:r>
            <a:r>
              <a:rPr sz="4200" u="none" spc="-114" dirty="0"/>
              <a:t> </a:t>
            </a:r>
            <a:r>
              <a:rPr sz="4200" u="none" spc="-10" dirty="0"/>
              <a:t>Education Support</a:t>
            </a:r>
            <a:endParaRPr sz="4200"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Clr>
                <a:srgbClr val="89D0D5"/>
              </a:buClr>
              <a:buSzPct val="77500"/>
              <a:buFont typeface="Wingdings 3"/>
              <a:buChar char=""/>
              <a:tabLst>
                <a:tab pos="355600" algn="l"/>
                <a:tab pos="2128520" algn="l"/>
              </a:tabLst>
            </a:pPr>
            <a:r>
              <a:rPr dirty="0"/>
              <a:t>ADST</a:t>
            </a:r>
            <a:r>
              <a:rPr spc="-80" dirty="0"/>
              <a:t> </a:t>
            </a:r>
            <a:r>
              <a:rPr spc="-10" dirty="0"/>
              <a:t>Support</a:t>
            </a:r>
            <a:r>
              <a:rPr dirty="0"/>
              <a:t>	-</a:t>
            </a:r>
            <a:r>
              <a:rPr spc="45" dirty="0"/>
              <a:t> </a:t>
            </a:r>
            <a:r>
              <a:rPr dirty="0"/>
              <a:t>Makerspace</a:t>
            </a:r>
            <a:r>
              <a:rPr spc="-65" dirty="0"/>
              <a:t> </a:t>
            </a:r>
            <a:r>
              <a:rPr dirty="0"/>
              <a:t>PD</a:t>
            </a:r>
            <a:r>
              <a:rPr spc="-30" dirty="0"/>
              <a:t> </a:t>
            </a:r>
            <a:r>
              <a:rPr dirty="0"/>
              <a:t>and</a:t>
            </a:r>
            <a:r>
              <a:rPr spc="10" dirty="0"/>
              <a:t> </a:t>
            </a:r>
            <a:r>
              <a:rPr dirty="0"/>
              <a:t>Tool</a:t>
            </a:r>
            <a:r>
              <a:rPr spc="-60" dirty="0"/>
              <a:t> </a:t>
            </a:r>
            <a:r>
              <a:rPr spc="-10" dirty="0"/>
              <a:t>training</a:t>
            </a:r>
          </a:p>
          <a:p>
            <a:pPr>
              <a:lnSpc>
                <a:spcPct val="100000"/>
              </a:lnSpc>
              <a:spcBef>
                <a:spcPts val="1985"/>
              </a:spcBef>
              <a:buClr>
                <a:srgbClr val="89D0D5"/>
              </a:buClr>
              <a:buFont typeface="Wingdings 3"/>
              <a:buChar char=""/>
            </a:pPr>
            <a:endParaRPr spc="-10" dirty="0"/>
          </a:p>
          <a:p>
            <a:pPr marL="355600" marR="5080" indent="-343535">
              <a:lnSpc>
                <a:spcPct val="100000"/>
              </a:lnSpc>
              <a:buClr>
                <a:srgbClr val="89D0D5"/>
              </a:buClr>
              <a:buSzPct val="77500"/>
              <a:buFont typeface="Wingdings 3"/>
              <a:buChar char=""/>
              <a:tabLst>
                <a:tab pos="355600" algn="l"/>
              </a:tabLst>
            </a:pPr>
            <a:r>
              <a:rPr dirty="0"/>
              <a:t>Skills</a:t>
            </a:r>
            <a:r>
              <a:rPr spc="-170" dirty="0"/>
              <a:t> </a:t>
            </a:r>
            <a:r>
              <a:rPr dirty="0"/>
              <a:t>Canada</a:t>
            </a:r>
            <a:r>
              <a:rPr spc="25" dirty="0"/>
              <a:t> </a:t>
            </a:r>
            <a:r>
              <a:rPr dirty="0"/>
              <a:t>–</a:t>
            </a:r>
            <a:r>
              <a:rPr spc="95" dirty="0"/>
              <a:t> </a:t>
            </a:r>
            <a:r>
              <a:rPr dirty="0"/>
              <a:t>Supported</a:t>
            </a:r>
            <a:r>
              <a:rPr spc="-85" dirty="0"/>
              <a:t> </a:t>
            </a:r>
            <a:r>
              <a:rPr dirty="0"/>
              <a:t>through</a:t>
            </a:r>
            <a:r>
              <a:rPr spc="10" dirty="0"/>
              <a:t> </a:t>
            </a:r>
            <a:r>
              <a:rPr dirty="0"/>
              <a:t>District</a:t>
            </a:r>
            <a:r>
              <a:rPr spc="-50" dirty="0"/>
              <a:t> </a:t>
            </a:r>
            <a:r>
              <a:rPr dirty="0"/>
              <a:t>Skills</a:t>
            </a:r>
            <a:r>
              <a:rPr spc="-165" dirty="0"/>
              <a:t> </a:t>
            </a:r>
            <a:r>
              <a:rPr spc="-10" dirty="0"/>
              <a:t>Competition </a:t>
            </a:r>
            <a:r>
              <a:rPr dirty="0"/>
              <a:t>(February)</a:t>
            </a:r>
            <a:r>
              <a:rPr spc="-50" dirty="0"/>
              <a:t> </a:t>
            </a:r>
            <a:r>
              <a:rPr dirty="0"/>
              <a:t>for</a:t>
            </a:r>
            <a:r>
              <a:rPr spc="30" dirty="0"/>
              <a:t> </a:t>
            </a:r>
            <a:r>
              <a:rPr dirty="0"/>
              <a:t>Grades</a:t>
            </a:r>
            <a:r>
              <a:rPr spc="-90" dirty="0"/>
              <a:t> </a:t>
            </a:r>
            <a:r>
              <a:rPr dirty="0"/>
              <a:t>3</a:t>
            </a:r>
            <a:r>
              <a:rPr spc="65" dirty="0"/>
              <a:t> </a:t>
            </a:r>
            <a:r>
              <a:rPr dirty="0"/>
              <a:t>-7,</a:t>
            </a:r>
            <a:r>
              <a:rPr spc="85" dirty="0"/>
              <a:t> </a:t>
            </a:r>
            <a:r>
              <a:rPr dirty="0"/>
              <a:t>Regional</a:t>
            </a:r>
            <a:r>
              <a:rPr spc="-85" dirty="0"/>
              <a:t> </a:t>
            </a:r>
            <a:r>
              <a:rPr dirty="0"/>
              <a:t>Competition</a:t>
            </a:r>
            <a:r>
              <a:rPr spc="-170" dirty="0"/>
              <a:t> </a:t>
            </a:r>
            <a:r>
              <a:rPr dirty="0"/>
              <a:t>in Campbell</a:t>
            </a:r>
            <a:r>
              <a:rPr spc="-175" dirty="0"/>
              <a:t> </a:t>
            </a:r>
            <a:r>
              <a:rPr spc="-10" dirty="0"/>
              <a:t>River </a:t>
            </a:r>
            <a:r>
              <a:rPr dirty="0"/>
              <a:t>(February),</a:t>
            </a:r>
            <a:r>
              <a:rPr spc="-100" dirty="0"/>
              <a:t> </a:t>
            </a:r>
            <a:r>
              <a:rPr dirty="0"/>
              <a:t>and</a:t>
            </a:r>
            <a:r>
              <a:rPr spc="140" dirty="0"/>
              <a:t> </a:t>
            </a:r>
            <a:r>
              <a:rPr dirty="0"/>
              <a:t>Provincial</a:t>
            </a:r>
            <a:r>
              <a:rPr spc="-180" dirty="0"/>
              <a:t> </a:t>
            </a:r>
            <a:r>
              <a:rPr dirty="0"/>
              <a:t>Competition</a:t>
            </a:r>
            <a:r>
              <a:rPr spc="-26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Abbotsford</a:t>
            </a:r>
            <a:r>
              <a:rPr spc="65" dirty="0"/>
              <a:t> </a:t>
            </a:r>
            <a:r>
              <a:rPr spc="-10" dirty="0"/>
              <a:t>(April)</a:t>
            </a:r>
          </a:p>
          <a:p>
            <a:pPr>
              <a:lnSpc>
                <a:spcPct val="100000"/>
              </a:lnSpc>
              <a:spcBef>
                <a:spcPts val="1910"/>
              </a:spcBef>
              <a:buClr>
                <a:srgbClr val="89D0D5"/>
              </a:buClr>
              <a:buFont typeface="Wingdings 3"/>
              <a:buChar char=""/>
            </a:pPr>
            <a:endParaRPr spc="-10" dirty="0"/>
          </a:p>
          <a:p>
            <a:pPr marL="355600" marR="931544" indent="-343535">
              <a:lnSpc>
                <a:spcPct val="100000"/>
              </a:lnSpc>
              <a:buClr>
                <a:srgbClr val="89D0D5"/>
              </a:buClr>
              <a:buSzPct val="77500"/>
              <a:buFont typeface="Wingdings 3"/>
              <a:buChar char=""/>
              <a:tabLst>
                <a:tab pos="355600" algn="l"/>
              </a:tabLst>
            </a:pPr>
            <a:r>
              <a:rPr dirty="0"/>
              <a:t>Find</a:t>
            </a:r>
            <a:r>
              <a:rPr spc="-45" dirty="0"/>
              <a:t> </a:t>
            </a:r>
            <a:r>
              <a:rPr dirty="0"/>
              <a:t>Your</a:t>
            </a:r>
            <a:r>
              <a:rPr spc="-5" dirty="0"/>
              <a:t> </a:t>
            </a:r>
            <a:r>
              <a:rPr dirty="0"/>
              <a:t>Fit –</a:t>
            </a:r>
            <a:r>
              <a:rPr spc="-40" dirty="0"/>
              <a:t> </a:t>
            </a:r>
            <a:r>
              <a:rPr dirty="0"/>
              <a:t>Held</a:t>
            </a:r>
            <a:r>
              <a:rPr spc="-40" dirty="0"/>
              <a:t> </a:t>
            </a:r>
            <a:r>
              <a:rPr dirty="0"/>
              <a:t>@</a:t>
            </a:r>
            <a:r>
              <a:rPr spc="-35" dirty="0"/>
              <a:t> </a:t>
            </a:r>
            <a:r>
              <a:rPr dirty="0"/>
              <a:t>Qualicum</a:t>
            </a:r>
            <a:r>
              <a:rPr spc="-105" dirty="0"/>
              <a:t> </a:t>
            </a:r>
            <a:r>
              <a:rPr dirty="0"/>
              <a:t>Beach</a:t>
            </a:r>
            <a:r>
              <a:rPr spc="-35" dirty="0"/>
              <a:t> </a:t>
            </a:r>
            <a:r>
              <a:rPr dirty="0"/>
              <a:t>This</a:t>
            </a:r>
            <a:r>
              <a:rPr spc="40" dirty="0"/>
              <a:t> </a:t>
            </a:r>
            <a:r>
              <a:rPr dirty="0"/>
              <a:t>Year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Grade</a:t>
            </a:r>
            <a:r>
              <a:rPr spc="-125" dirty="0"/>
              <a:t> </a:t>
            </a:r>
            <a:r>
              <a:rPr spc="-50" dirty="0"/>
              <a:t>7 </a:t>
            </a:r>
            <a:r>
              <a:rPr spc="-10" dirty="0"/>
              <a:t>Students</a:t>
            </a:r>
          </a:p>
          <a:p>
            <a:pPr>
              <a:lnSpc>
                <a:spcPct val="100000"/>
              </a:lnSpc>
              <a:spcBef>
                <a:spcPts val="1985"/>
              </a:spcBef>
              <a:buClr>
                <a:srgbClr val="89D0D5"/>
              </a:buClr>
              <a:buFont typeface="Wingdings 3"/>
              <a:buChar char=""/>
            </a:pPr>
            <a:endParaRPr spc="-10" dirty="0"/>
          </a:p>
          <a:p>
            <a:pPr marL="355600" indent="-342900">
              <a:lnSpc>
                <a:spcPct val="100000"/>
              </a:lnSpc>
              <a:buClr>
                <a:srgbClr val="89D0D5"/>
              </a:buClr>
              <a:buSzPct val="77500"/>
              <a:buFont typeface="Wingdings 3"/>
              <a:buChar char=""/>
              <a:tabLst>
                <a:tab pos="355600" algn="l"/>
              </a:tabLst>
            </a:pPr>
            <a:r>
              <a:rPr dirty="0"/>
              <a:t>Cardboard</a:t>
            </a:r>
            <a:r>
              <a:rPr spc="-20" dirty="0"/>
              <a:t> </a:t>
            </a:r>
            <a:r>
              <a:rPr dirty="0"/>
              <a:t>Boat</a:t>
            </a:r>
            <a:r>
              <a:rPr spc="-70" dirty="0"/>
              <a:t> </a:t>
            </a:r>
            <a:r>
              <a:rPr dirty="0"/>
              <a:t>Challenge</a:t>
            </a:r>
            <a:r>
              <a:rPr spc="-105" dirty="0"/>
              <a:t> </a:t>
            </a:r>
            <a:r>
              <a:rPr dirty="0"/>
              <a:t>(May)</a:t>
            </a:r>
            <a:r>
              <a:rPr spc="-60" dirty="0"/>
              <a:t> </a:t>
            </a:r>
            <a:r>
              <a:rPr dirty="0"/>
              <a:t>for</a:t>
            </a:r>
            <a:r>
              <a:rPr spc="20" dirty="0"/>
              <a:t> </a:t>
            </a:r>
            <a:r>
              <a:rPr dirty="0"/>
              <a:t>grades</a:t>
            </a:r>
            <a:r>
              <a:rPr spc="-20" dirty="0"/>
              <a:t> 6/7s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175" y="190436"/>
            <a:ext cx="5377180" cy="6558280"/>
            <a:chOff x="257175" y="190436"/>
            <a:chExt cx="5377180" cy="6558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175" y="190436"/>
              <a:ext cx="5376926" cy="65580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850" y="219075"/>
              <a:ext cx="5248275" cy="642937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362700" y="199961"/>
            <a:ext cx="5262880" cy="6558280"/>
            <a:chOff x="6362700" y="199961"/>
            <a:chExt cx="5262880" cy="65582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2700" y="199961"/>
              <a:ext cx="5262626" cy="65580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9375" y="228600"/>
              <a:ext cx="5133975" cy="6429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66999"/>
              <a:ext cx="4038599" cy="4190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5600"/>
              <a:ext cx="1523999" cy="23622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01000" y="0"/>
            <a:ext cx="1600200" cy="1143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6999"/>
            <a:ext cx="4038599" cy="41909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10600" y="6095999"/>
            <a:ext cx="990600" cy="7619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95600"/>
            <a:ext cx="1523999" cy="236220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76250" y="0"/>
            <a:ext cx="11239500" cy="6381750"/>
            <a:chOff x="476250" y="0"/>
            <a:chExt cx="11239500" cy="638175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1775" y="0"/>
              <a:ext cx="776287" cy="12143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6250" y="476250"/>
              <a:ext cx="11239500" cy="5905500"/>
            </a:xfrm>
            <a:custGeom>
              <a:avLst/>
              <a:gdLst/>
              <a:ahLst/>
              <a:cxnLst/>
              <a:rect l="l" t="t" r="r" b="b"/>
              <a:pathLst>
                <a:path w="11239500" h="5905500">
                  <a:moveTo>
                    <a:pt x="11239500" y="0"/>
                  </a:moveTo>
                  <a:lnTo>
                    <a:pt x="0" y="0"/>
                  </a:lnTo>
                  <a:lnTo>
                    <a:pt x="0" y="5905500"/>
                  </a:lnTo>
                  <a:lnTo>
                    <a:pt x="11239500" y="5905500"/>
                  </a:lnTo>
                  <a:lnTo>
                    <a:pt x="11239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700" y="1533525"/>
              <a:ext cx="10896600" cy="37909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91775" y="0"/>
              <a:ext cx="776287" cy="12143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439400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66999"/>
            <a:ext cx="4038600" cy="4191000"/>
            <a:chOff x="0" y="2666999"/>
            <a:chExt cx="4038600" cy="4191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66999"/>
              <a:ext cx="4038599" cy="4190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95600"/>
              <a:ext cx="1523999" cy="23622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0600" y="1676400"/>
            <a:ext cx="2819400" cy="2819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01000" y="0"/>
            <a:ext cx="1600200" cy="1143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53140" y="6138671"/>
            <a:ext cx="905517" cy="71932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10708" y="0"/>
              <a:ext cx="738419" cy="11955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439400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28344" y="653668"/>
            <a:ext cx="2898775" cy="1305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200" u="none" spc="-20" dirty="0"/>
              <a:t>Work </a:t>
            </a:r>
            <a:r>
              <a:rPr sz="4200" u="none" spc="-10" dirty="0"/>
              <a:t>Experience</a:t>
            </a:r>
            <a:endParaRPr sz="4200"/>
          </a:p>
        </p:txBody>
      </p:sp>
      <p:grpSp>
        <p:nvGrpSpPr>
          <p:cNvPr id="13" name="object 13"/>
          <p:cNvGrpSpPr/>
          <p:nvPr/>
        </p:nvGrpSpPr>
        <p:grpSpPr>
          <a:xfrm>
            <a:off x="4991100" y="0"/>
            <a:ext cx="7200900" cy="6858000"/>
            <a:chOff x="4991100" y="0"/>
            <a:chExt cx="7200900" cy="6858000"/>
          </a:xfrm>
        </p:grpSpPr>
        <p:sp>
          <p:nvSpPr>
            <p:cNvPr id="14" name="object 14"/>
            <p:cNvSpPr/>
            <p:nvPr/>
          </p:nvSpPr>
          <p:spPr>
            <a:xfrm>
              <a:off x="4991100" y="0"/>
              <a:ext cx="561975" cy="3705225"/>
            </a:xfrm>
            <a:custGeom>
              <a:avLst/>
              <a:gdLst/>
              <a:ahLst/>
              <a:cxnLst/>
              <a:rect l="l" t="t" r="r" b="b"/>
              <a:pathLst>
                <a:path w="561975" h="3705225">
                  <a:moveTo>
                    <a:pt x="476123" y="0"/>
                  </a:moveTo>
                  <a:lnTo>
                    <a:pt x="0" y="0"/>
                  </a:lnTo>
                  <a:lnTo>
                    <a:pt x="28194" y="122047"/>
                  </a:lnTo>
                  <a:lnTo>
                    <a:pt x="55879" y="244475"/>
                  </a:lnTo>
                  <a:lnTo>
                    <a:pt x="82930" y="366902"/>
                  </a:lnTo>
                  <a:lnTo>
                    <a:pt x="132334" y="612901"/>
                  </a:lnTo>
                  <a:lnTo>
                    <a:pt x="156210" y="735964"/>
                  </a:lnTo>
                  <a:lnTo>
                    <a:pt x="177926" y="857758"/>
                  </a:lnTo>
                  <a:lnTo>
                    <a:pt x="199136" y="981710"/>
                  </a:lnTo>
                  <a:lnTo>
                    <a:pt x="219455" y="1104773"/>
                  </a:lnTo>
                  <a:lnTo>
                    <a:pt x="256921" y="1348739"/>
                  </a:lnTo>
                  <a:lnTo>
                    <a:pt x="274320" y="1469644"/>
                  </a:lnTo>
                  <a:lnTo>
                    <a:pt x="305815" y="1711960"/>
                  </a:lnTo>
                  <a:lnTo>
                    <a:pt x="320548" y="1831594"/>
                  </a:lnTo>
                  <a:lnTo>
                    <a:pt x="334010" y="1949830"/>
                  </a:lnTo>
                  <a:lnTo>
                    <a:pt x="359028" y="2186686"/>
                  </a:lnTo>
                  <a:lnTo>
                    <a:pt x="380873" y="2418715"/>
                  </a:lnTo>
                  <a:lnTo>
                    <a:pt x="390905" y="2533650"/>
                  </a:lnTo>
                  <a:lnTo>
                    <a:pt x="399541" y="2647441"/>
                  </a:lnTo>
                  <a:lnTo>
                    <a:pt x="408686" y="2759710"/>
                  </a:lnTo>
                  <a:lnTo>
                    <a:pt x="416178" y="2870962"/>
                  </a:lnTo>
                  <a:lnTo>
                    <a:pt x="435863" y="3194939"/>
                  </a:lnTo>
                  <a:lnTo>
                    <a:pt x="450214" y="3506342"/>
                  </a:lnTo>
                  <a:lnTo>
                    <a:pt x="456819" y="3705225"/>
                  </a:lnTo>
                  <a:lnTo>
                    <a:pt x="526288" y="3667887"/>
                  </a:lnTo>
                  <a:lnTo>
                    <a:pt x="531999" y="3613680"/>
                  </a:lnTo>
                  <a:lnTo>
                    <a:pt x="539559" y="3520330"/>
                  </a:lnTo>
                  <a:lnTo>
                    <a:pt x="543944" y="3450560"/>
                  </a:lnTo>
                  <a:lnTo>
                    <a:pt x="547821" y="3375154"/>
                  </a:lnTo>
                  <a:lnTo>
                    <a:pt x="551200" y="3294447"/>
                  </a:lnTo>
                  <a:lnTo>
                    <a:pt x="554095" y="3208777"/>
                  </a:lnTo>
                  <a:lnTo>
                    <a:pt x="556518" y="3118481"/>
                  </a:lnTo>
                  <a:lnTo>
                    <a:pt x="558481" y="3023893"/>
                  </a:lnTo>
                  <a:lnTo>
                    <a:pt x="560589" y="2874703"/>
                  </a:lnTo>
                  <a:lnTo>
                    <a:pt x="561730" y="2717752"/>
                  </a:lnTo>
                  <a:lnTo>
                    <a:pt x="561946" y="2554177"/>
                  </a:lnTo>
                  <a:lnTo>
                    <a:pt x="561278" y="2385111"/>
                  </a:lnTo>
                  <a:lnTo>
                    <a:pt x="559767" y="2211692"/>
                  </a:lnTo>
                  <a:lnTo>
                    <a:pt x="556514" y="1975658"/>
                  </a:lnTo>
                  <a:lnTo>
                    <a:pt x="551933" y="1736594"/>
                  </a:lnTo>
                  <a:lnTo>
                    <a:pt x="546123" y="1497194"/>
                  </a:lnTo>
                  <a:lnTo>
                    <a:pt x="539182" y="1260148"/>
                  </a:lnTo>
                  <a:lnTo>
                    <a:pt x="531208" y="1028150"/>
                  </a:lnTo>
                  <a:lnTo>
                    <a:pt x="522298" y="803891"/>
                  </a:lnTo>
                  <a:lnTo>
                    <a:pt x="512550" y="590064"/>
                  </a:lnTo>
                  <a:lnTo>
                    <a:pt x="504748" y="438158"/>
                  </a:lnTo>
                  <a:lnTo>
                    <a:pt x="496571" y="294770"/>
                  </a:lnTo>
                  <a:lnTo>
                    <a:pt x="488061" y="161035"/>
                  </a:lnTo>
                  <a:lnTo>
                    <a:pt x="47612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0175" y="0"/>
              <a:ext cx="6981825" cy="6858000"/>
            </a:xfrm>
            <a:custGeom>
              <a:avLst/>
              <a:gdLst/>
              <a:ahLst/>
              <a:cxnLst/>
              <a:rect l="l" t="t" r="r" b="b"/>
              <a:pathLst>
                <a:path w="6981825" h="6858000">
                  <a:moveTo>
                    <a:pt x="6981825" y="0"/>
                  </a:moveTo>
                  <a:lnTo>
                    <a:pt x="1142" y="0"/>
                  </a:lnTo>
                  <a:lnTo>
                    <a:pt x="26162" y="155701"/>
                  </a:lnTo>
                  <a:lnTo>
                    <a:pt x="50037" y="310642"/>
                  </a:lnTo>
                  <a:lnTo>
                    <a:pt x="73405" y="466344"/>
                  </a:lnTo>
                  <a:lnTo>
                    <a:pt x="113537" y="778383"/>
                  </a:lnTo>
                  <a:lnTo>
                    <a:pt x="132334" y="934720"/>
                  </a:lnTo>
                  <a:lnTo>
                    <a:pt x="148462" y="1089025"/>
                  </a:lnTo>
                  <a:lnTo>
                    <a:pt x="163829" y="1245362"/>
                  </a:lnTo>
                  <a:lnTo>
                    <a:pt x="177800" y="1401064"/>
                  </a:lnTo>
                  <a:lnTo>
                    <a:pt x="201929" y="1709039"/>
                  </a:lnTo>
                  <a:lnTo>
                    <a:pt x="211962" y="1861947"/>
                  </a:lnTo>
                  <a:lnTo>
                    <a:pt x="228091" y="2167128"/>
                  </a:lnTo>
                  <a:lnTo>
                    <a:pt x="235076" y="2318004"/>
                  </a:lnTo>
                  <a:lnTo>
                    <a:pt x="239902" y="2467483"/>
                  </a:lnTo>
                  <a:lnTo>
                    <a:pt x="248158" y="2765171"/>
                  </a:lnTo>
                  <a:lnTo>
                    <a:pt x="251967" y="3057271"/>
                  </a:lnTo>
                  <a:lnTo>
                    <a:pt x="252984" y="3201289"/>
                  </a:lnTo>
                  <a:lnTo>
                    <a:pt x="251967" y="3343910"/>
                  </a:lnTo>
                  <a:lnTo>
                    <a:pt x="251967" y="3485261"/>
                  </a:lnTo>
                  <a:lnTo>
                    <a:pt x="249936" y="3625088"/>
                  </a:lnTo>
                  <a:lnTo>
                    <a:pt x="244094" y="3898138"/>
                  </a:lnTo>
                  <a:lnTo>
                    <a:pt x="240919" y="4031106"/>
                  </a:lnTo>
                  <a:lnTo>
                    <a:pt x="236092" y="4163441"/>
                  </a:lnTo>
                  <a:lnTo>
                    <a:pt x="230886" y="4293743"/>
                  </a:lnTo>
                  <a:lnTo>
                    <a:pt x="226187" y="4421378"/>
                  </a:lnTo>
                  <a:lnTo>
                    <a:pt x="212851" y="4670298"/>
                  </a:lnTo>
                  <a:lnTo>
                    <a:pt x="198754" y="4908931"/>
                  </a:lnTo>
                  <a:lnTo>
                    <a:pt x="184023" y="5138039"/>
                  </a:lnTo>
                  <a:lnTo>
                    <a:pt x="167639" y="5354701"/>
                  </a:lnTo>
                  <a:lnTo>
                    <a:pt x="150749" y="5561838"/>
                  </a:lnTo>
                  <a:lnTo>
                    <a:pt x="132334" y="5753862"/>
                  </a:lnTo>
                  <a:lnTo>
                    <a:pt x="114426" y="5934227"/>
                  </a:lnTo>
                  <a:lnTo>
                    <a:pt x="96392" y="6100191"/>
                  </a:lnTo>
                  <a:lnTo>
                    <a:pt x="79501" y="6252438"/>
                  </a:lnTo>
                  <a:lnTo>
                    <a:pt x="63373" y="6387541"/>
                  </a:lnTo>
                  <a:lnTo>
                    <a:pt x="48005" y="6509613"/>
                  </a:lnTo>
                  <a:lnTo>
                    <a:pt x="35305" y="6612483"/>
                  </a:lnTo>
                  <a:lnTo>
                    <a:pt x="23240" y="6698894"/>
                  </a:lnTo>
                  <a:lnTo>
                    <a:pt x="0" y="6857999"/>
                  </a:lnTo>
                  <a:lnTo>
                    <a:pt x="6981825" y="6858000"/>
                  </a:lnTo>
                  <a:lnTo>
                    <a:pt x="6981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48350" y="1304925"/>
              <a:ext cx="5857875" cy="43910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91775" y="0"/>
              <a:ext cx="776287" cy="121437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9400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8344" y="2465387"/>
            <a:ext cx="4013200" cy="3644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25"/>
              </a:spcBef>
              <a:buClr>
                <a:srgbClr val="F7F7F7"/>
              </a:buClr>
              <a:buSzPct val="77500"/>
              <a:buFont typeface="Wingdings 3"/>
              <a:buChar char=""/>
              <a:tabLst>
                <a:tab pos="355600" algn="l"/>
              </a:tabLst>
            </a:pP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Opportunity</a:t>
            </a:r>
            <a:r>
              <a:rPr sz="2000" spc="-16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for</a:t>
            </a:r>
            <a:r>
              <a:rPr sz="2000" spc="13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students</a:t>
            </a:r>
            <a:r>
              <a:rPr sz="2000" spc="-16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EBEBEB"/>
                </a:solidFill>
                <a:latin typeface="Century Gothic"/>
                <a:cs typeface="Century Gothic"/>
              </a:rPr>
              <a:t>in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grades</a:t>
            </a:r>
            <a:r>
              <a:rPr sz="2000" spc="-10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10+</a:t>
            </a:r>
            <a:r>
              <a:rPr sz="2000" spc="9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to</a:t>
            </a:r>
            <a:r>
              <a:rPr sz="2000" spc="-1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use</a:t>
            </a:r>
            <a:r>
              <a:rPr sz="2000" spc="15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their</a:t>
            </a:r>
            <a:r>
              <a:rPr sz="2000" spc="-14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job</a:t>
            </a:r>
            <a:r>
              <a:rPr sz="2000" spc="-9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EBEBEB"/>
                </a:solidFill>
                <a:latin typeface="Century Gothic"/>
                <a:cs typeface="Century Gothic"/>
              </a:rPr>
              <a:t>or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volunteer</a:t>
            </a:r>
            <a:r>
              <a:rPr sz="2000" spc="-20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roles</a:t>
            </a:r>
            <a:r>
              <a:rPr sz="2000" spc="-1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to</a:t>
            </a:r>
            <a:r>
              <a:rPr sz="2000" spc="3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earn</a:t>
            </a:r>
            <a:r>
              <a:rPr sz="2000" spc="5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EBEBEB"/>
                </a:solidFill>
                <a:latin typeface="Century Gothic"/>
                <a:cs typeface="Century Gothic"/>
              </a:rPr>
              <a:t>credits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towards</a:t>
            </a:r>
            <a:r>
              <a:rPr sz="2000" spc="-4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EBEBEB"/>
                </a:solidFill>
                <a:latin typeface="Century Gothic"/>
                <a:cs typeface="Century Gothic"/>
              </a:rPr>
              <a:t>graduation</a:t>
            </a:r>
            <a:endParaRPr sz="2000">
              <a:latin typeface="Century Gothic"/>
              <a:cs typeface="Century Gothic"/>
            </a:endParaRPr>
          </a:p>
          <a:p>
            <a:pPr marL="355600" marR="118745" indent="-343535">
              <a:lnSpc>
                <a:spcPct val="100000"/>
              </a:lnSpc>
              <a:spcBef>
                <a:spcPts val="990"/>
              </a:spcBef>
              <a:buClr>
                <a:srgbClr val="89D0D5"/>
              </a:buClr>
              <a:buSzPct val="77500"/>
              <a:buFont typeface="Wingdings 3"/>
              <a:buChar char=""/>
              <a:tabLst>
                <a:tab pos="355600" algn="l"/>
              </a:tabLst>
            </a:pP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Currently</a:t>
            </a:r>
            <a:r>
              <a:rPr sz="2000" spc="-16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have</a:t>
            </a:r>
            <a:r>
              <a:rPr sz="2000" spc="-7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270</a:t>
            </a:r>
            <a:r>
              <a:rPr sz="2000" spc="7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EBEBEB"/>
                </a:solidFill>
                <a:latin typeface="Century Gothic"/>
                <a:cs typeface="Century Gothic"/>
              </a:rPr>
              <a:t>students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enrolled</a:t>
            </a:r>
            <a:r>
              <a:rPr sz="2000" spc="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in</a:t>
            </a:r>
            <a:r>
              <a:rPr sz="2000" spc="-15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the</a:t>
            </a:r>
            <a:r>
              <a:rPr sz="2000" spc="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EBEBEB"/>
                </a:solidFill>
                <a:latin typeface="Century Gothic"/>
                <a:cs typeface="Century Gothic"/>
              </a:rPr>
              <a:t>program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between</a:t>
            </a:r>
            <a:r>
              <a:rPr sz="2000" spc="-13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Ballenas,</a:t>
            </a:r>
            <a:r>
              <a:rPr sz="2000" spc="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EBEBEB"/>
                </a:solidFill>
                <a:latin typeface="Century Gothic"/>
                <a:cs typeface="Century Gothic"/>
              </a:rPr>
              <a:t>Kwalikum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and</a:t>
            </a:r>
            <a:r>
              <a:rPr sz="2000" spc="-4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EBEBEB"/>
                </a:solidFill>
                <a:latin typeface="Century Gothic"/>
                <a:cs typeface="Century Gothic"/>
              </a:rPr>
              <a:t>CEAP</a:t>
            </a:r>
            <a:endParaRPr sz="2000">
              <a:latin typeface="Century Gothic"/>
              <a:cs typeface="Century Gothic"/>
            </a:endParaRPr>
          </a:p>
          <a:p>
            <a:pPr marL="355600" marR="298450" indent="-343535">
              <a:lnSpc>
                <a:spcPct val="100000"/>
              </a:lnSpc>
              <a:spcBef>
                <a:spcPts val="1065"/>
              </a:spcBef>
              <a:buClr>
                <a:srgbClr val="89D0D5"/>
              </a:buClr>
              <a:buSzPct val="77500"/>
              <a:buFont typeface="Wingdings 3"/>
              <a:buChar char=""/>
              <a:tabLst>
                <a:tab pos="355600" algn="l"/>
              </a:tabLst>
            </a:pP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Has</a:t>
            </a:r>
            <a:r>
              <a:rPr sz="2000" spc="8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the possibility</a:t>
            </a:r>
            <a:r>
              <a:rPr sz="2000" spc="-26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to</a:t>
            </a:r>
            <a:r>
              <a:rPr sz="2000" spc="-1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EBEBEB"/>
                </a:solidFill>
                <a:latin typeface="Century Gothic"/>
                <a:cs typeface="Century Gothic"/>
              </a:rPr>
              <a:t>ladder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into</a:t>
            </a:r>
            <a:r>
              <a:rPr sz="2000" spc="-13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an</a:t>
            </a:r>
            <a:r>
              <a:rPr sz="2000" spc="4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apprenticeship</a:t>
            </a:r>
            <a:r>
              <a:rPr sz="2000" spc="-1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EBEBEB"/>
                </a:solidFill>
                <a:latin typeface="Century Gothic"/>
                <a:cs typeface="Century Gothic"/>
              </a:rPr>
              <a:t>for </a:t>
            </a:r>
            <a:r>
              <a:rPr sz="2000" dirty="0">
                <a:solidFill>
                  <a:srgbClr val="EBEBEB"/>
                </a:solidFill>
                <a:latin typeface="Century Gothic"/>
                <a:cs typeface="Century Gothic"/>
              </a:rPr>
              <a:t>some</a:t>
            </a:r>
            <a:r>
              <a:rPr sz="2000" spc="-7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EBEBEB"/>
                </a:solidFill>
                <a:latin typeface="Century Gothic"/>
                <a:cs typeface="Century Gothic"/>
              </a:rPr>
              <a:t>students.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344" y="653668"/>
            <a:ext cx="5793740" cy="1305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200" u="none" dirty="0"/>
              <a:t>Work</a:t>
            </a:r>
            <a:r>
              <a:rPr sz="4200" u="none" spc="-70" dirty="0"/>
              <a:t> </a:t>
            </a:r>
            <a:r>
              <a:rPr sz="4200" u="none" spc="45" dirty="0"/>
              <a:t>In</a:t>
            </a:r>
            <a:r>
              <a:rPr sz="4200" u="none" spc="-150" dirty="0"/>
              <a:t> </a:t>
            </a:r>
            <a:r>
              <a:rPr sz="4200" u="none" dirty="0"/>
              <a:t>Trades</a:t>
            </a:r>
            <a:r>
              <a:rPr sz="4200" u="none" spc="45" dirty="0"/>
              <a:t> </a:t>
            </a:r>
            <a:r>
              <a:rPr sz="4200" u="none" dirty="0"/>
              <a:t>–</a:t>
            </a:r>
            <a:r>
              <a:rPr sz="4200" u="none" spc="10" dirty="0"/>
              <a:t> </a:t>
            </a:r>
            <a:r>
              <a:rPr sz="4200" u="none" spc="-10" dirty="0"/>
              <a:t>Youth Apprenticeships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728344" y="2465387"/>
            <a:ext cx="5894705" cy="36868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167005" indent="-343535">
              <a:lnSpc>
                <a:spcPct val="100800"/>
              </a:lnSpc>
              <a:spcBef>
                <a:spcPts val="85"/>
              </a:spcBef>
              <a:buClr>
                <a:srgbClr val="89D0D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29</a:t>
            </a:r>
            <a:r>
              <a:rPr sz="180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Qualicum</a:t>
            </a:r>
            <a:r>
              <a:rPr sz="18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District</a:t>
            </a:r>
            <a:r>
              <a:rPr sz="1800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r>
              <a:rPr sz="18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signed</a:t>
            </a:r>
            <a:r>
              <a:rPr sz="18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Youth</a:t>
            </a:r>
            <a:r>
              <a:rPr sz="18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Trade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Apprenticeships</a:t>
            </a:r>
            <a:r>
              <a:rPr sz="1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8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2022/23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20</a:t>
            </a:r>
            <a:r>
              <a:rPr sz="18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far</a:t>
            </a:r>
            <a:r>
              <a:rPr sz="18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2023/24</a:t>
            </a:r>
            <a:endParaRPr sz="18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99100"/>
              </a:lnSpc>
              <a:spcBef>
                <a:spcPts val="1090"/>
              </a:spcBef>
              <a:buClr>
                <a:srgbClr val="89D0D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18</a:t>
            </a:r>
            <a:r>
              <a:rPr sz="18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r>
              <a:rPr sz="1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received</a:t>
            </a:r>
            <a:r>
              <a:rPr sz="1800" spc="-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$1000</a:t>
            </a:r>
            <a:r>
              <a:rPr sz="180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Ministry</a:t>
            </a:r>
            <a:r>
              <a:rPr sz="18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r>
              <a:rPr sz="18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as award</a:t>
            </a:r>
            <a:r>
              <a:rPr sz="18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reaching</a:t>
            </a:r>
            <a:r>
              <a:rPr sz="1800" spc="-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900 hours for</a:t>
            </a:r>
            <a:r>
              <a:rPr sz="1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22/23</a:t>
            </a:r>
            <a:r>
              <a:rPr sz="1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year</a:t>
            </a:r>
            <a:endParaRPr sz="1800">
              <a:latin typeface="Century Gothic"/>
              <a:cs typeface="Century Gothic"/>
            </a:endParaRPr>
          </a:p>
          <a:p>
            <a:pPr marL="355600" marR="54610" indent="-343535">
              <a:lnSpc>
                <a:spcPct val="100800"/>
              </a:lnSpc>
              <a:spcBef>
                <a:spcPts val="975"/>
              </a:spcBef>
              <a:buClr>
                <a:srgbClr val="89D0D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Four</a:t>
            </a:r>
            <a:r>
              <a:rPr sz="18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Ministry</a:t>
            </a:r>
            <a:r>
              <a:rPr sz="1800" spc="-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courses</a:t>
            </a:r>
            <a:r>
              <a:rPr sz="1800" spc="-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(WRK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11a/b,</a:t>
            </a:r>
            <a:r>
              <a:rPr sz="180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WRK12a/b)</a:t>
            </a:r>
            <a:r>
              <a:rPr sz="18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16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credits</a:t>
            </a:r>
            <a:r>
              <a:rPr sz="18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towards</a:t>
            </a:r>
            <a:r>
              <a:rPr sz="18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graduation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Ages</a:t>
            </a:r>
            <a:r>
              <a:rPr sz="18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entury Gothic"/>
                <a:cs typeface="Century Gothic"/>
              </a:rPr>
              <a:t>15-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19</a:t>
            </a:r>
            <a:r>
              <a:rPr sz="18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employed</a:t>
            </a:r>
            <a:r>
              <a:rPr sz="1800" spc="-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 sponsor</a:t>
            </a:r>
            <a:endParaRPr sz="1800">
              <a:latin typeface="Century Gothic"/>
              <a:cs typeface="Century Gothic"/>
            </a:endParaRPr>
          </a:p>
          <a:p>
            <a:pPr marL="355600" marR="208915" indent="-343535">
              <a:lnSpc>
                <a:spcPct val="100899"/>
              </a:lnSpc>
              <a:spcBef>
                <a:spcPts val="975"/>
              </a:spcBef>
              <a:buClr>
                <a:srgbClr val="89D0D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Leads</a:t>
            </a:r>
            <a:r>
              <a:rPr sz="18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directly</a:t>
            </a:r>
            <a:r>
              <a:rPr sz="1800" spc="-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8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Dual</a:t>
            </a:r>
            <a:r>
              <a:rPr sz="18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Credit</a:t>
            </a:r>
            <a:r>
              <a:rPr sz="1800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opportunity</a:t>
            </a:r>
            <a:r>
              <a:rPr sz="18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post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secondary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19925" y="0"/>
            <a:ext cx="5172075" cy="6858000"/>
            <a:chOff x="7019925" y="0"/>
            <a:chExt cx="5172075" cy="6858000"/>
          </a:xfrm>
        </p:grpSpPr>
        <p:sp>
          <p:nvSpPr>
            <p:cNvPr id="6" name="object 6"/>
            <p:cNvSpPr/>
            <p:nvPr/>
          </p:nvSpPr>
          <p:spPr>
            <a:xfrm>
              <a:off x="7019925" y="0"/>
              <a:ext cx="552450" cy="3705225"/>
            </a:xfrm>
            <a:custGeom>
              <a:avLst/>
              <a:gdLst/>
              <a:ahLst/>
              <a:cxnLst/>
              <a:rect l="l" t="t" r="r" b="b"/>
              <a:pathLst>
                <a:path w="552450" h="3705225">
                  <a:moveTo>
                    <a:pt x="467995" y="0"/>
                  </a:moveTo>
                  <a:lnTo>
                    <a:pt x="0" y="0"/>
                  </a:lnTo>
                  <a:lnTo>
                    <a:pt x="27813" y="122047"/>
                  </a:lnTo>
                  <a:lnTo>
                    <a:pt x="54864" y="244475"/>
                  </a:lnTo>
                  <a:lnTo>
                    <a:pt x="81533" y="366902"/>
                  </a:lnTo>
                  <a:lnTo>
                    <a:pt x="130175" y="612901"/>
                  </a:lnTo>
                  <a:lnTo>
                    <a:pt x="153543" y="735964"/>
                  </a:lnTo>
                  <a:lnTo>
                    <a:pt x="174878" y="857758"/>
                  </a:lnTo>
                  <a:lnTo>
                    <a:pt x="195706" y="981710"/>
                  </a:lnTo>
                  <a:lnTo>
                    <a:pt x="215773" y="1104773"/>
                  </a:lnTo>
                  <a:lnTo>
                    <a:pt x="252602" y="1348739"/>
                  </a:lnTo>
                  <a:lnTo>
                    <a:pt x="269621" y="1469644"/>
                  </a:lnTo>
                  <a:lnTo>
                    <a:pt x="300608" y="1711960"/>
                  </a:lnTo>
                  <a:lnTo>
                    <a:pt x="315086" y="1831594"/>
                  </a:lnTo>
                  <a:lnTo>
                    <a:pt x="328295" y="1949830"/>
                  </a:lnTo>
                  <a:lnTo>
                    <a:pt x="352932" y="2186686"/>
                  </a:lnTo>
                  <a:lnTo>
                    <a:pt x="374523" y="2418715"/>
                  </a:lnTo>
                  <a:lnTo>
                    <a:pt x="384301" y="2533650"/>
                  </a:lnTo>
                  <a:lnTo>
                    <a:pt x="392810" y="2647441"/>
                  </a:lnTo>
                  <a:lnTo>
                    <a:pt x="401700" y="2759710"/>
                  </a:lnTo>
                  <a:lnTo>
                    <a:pt x="409067" y="2870962"/>
                  </a:lnTo>
                  <a:lnTo>
                    <a:pt x="422275" y="3088766"/>
                  </a:lnTo>
                  <a:lnTo>
                    <a:pt x="428498" y="3194939"/>
                  </a:lnTo>
                  <a:lnTo>
                    <a:pt x="433450" y="3300476"/>
                  </a:lnTo>
                  <a:lnTo>
                    <a:pt x="442595" y="3506342"/>
                  </a:lnTo>
                  <a:lnTo>
                    <a:pt x="449072" y="3705225"/>
                  </a:lnTo>
                  <a:lnTo>
                    <a:pt x="517398" y="3667887"/>
                  </a:lnTo>
                  <a:lnTo>
                    <a:pt x="523004" y="3613680"/>
                  </a:lnTo>
                  <a:lnTo>
                    <a:pt x="530424" y="3520330"/>
                  </a:lnTo>
                  <a:lnTo>
                    <a:pt x="534729" y="3450560"/>
                  </a:lnTo>
                  <a:lnTo>
                    <a:pt x="538534" y="3375154"/>
                  </a:lnTo>
                  <a:lnTo>
                    <a:pt x="541851" y="3294447"/>
                  </a:lnTo>
                  <a:lnTo>
                    <a:pt x="544692" y="3208777"/>
                  </a:lnTo>
                  <a:lnTo>
                    <a:pt x="547070" y="3118481"/>
                  </a:lnTo>
                  <a:lnTo>
                    <a:pt x="548996" y="3023893"/>
                  </a:lnTo>
                  <a:lnTo>
                    <a:pt x="551063" y="2874703"/>
                  </a:lnTo>
                  <a:lnTo>
                    <a:pt x="552181" y="2717752"/>
                  </a:lnTo>
                  <a:lnTo>
                    <a:pt x="552391" y="2554177"/>
                  </a:lnTo>
                  <a:lnTo>
                    <a:pt x="551732" y="2385111"/>
                  </a:lnTo>
                  <a:lnTo>
                    <a:pt x="550244" y="2211692"/>
                  </a:lnTo>
                  <a:lnTo>
                    <a:pt x="547043" y="1975658"/>
                  </a:lnTo>
                  <a:lnTo>
                    <a:pt x="542537" y="1736594"/>
                  </a:lnTo>
                  <a:lnTo>
                    <a:pt x="536822" y="1497194"/>
                  </a:lnTo>
                  <a:lnTo>
                    <a:pt x="529993" y="1260148"/>
                  </a:lnTo>
                  <a:lnTo>
                    <a:pt x="522148" y="1028150"/>
                  </a:lnTo>
                  <a:lnTo>
                    <a:pt x="513380" y="803891"/>
                  </a:lnTo>
                  <a:lnTo>
                    <a:pt x="503787" y="590064"/>
                  </a:lnTo>
                  <a:lnTo>
                    <a:pt x="496108" y="438158"/>
                  </a:lnTo>
                  <a:lnTo>
                    <a:pt x="488058" y="294770"/>
                  </a:lnTo>
                  <a:lnTo>
                    <a:pt x="479678" y="161035"/>
                  </a:lnTo>
                  <a:lnTo>
                    <a:pt x="46799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9475" y="0"/>
              <a:ext cx="4962398" cy="68578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48425" y="0"/>
            <a:ext cx="5743575" cy="6858000"/>
            <a:chOff x="6448425" y="0"/>
            <a:chExt cx="5743575" cy="6858000"/>
          </a:xfrm>
        </p:grpSpPr>
        <p:sp>
          <p:nvSpPr>
            <p:cNvPr id="3" name="object 3"/>
            <p:cNvSpPr/>
            <p:nvPr/>
          </p:nvSpPr>
          <p:spPr>
            <a:xfrm>
              <a:off x="6667500" y="0"/>
              <a:ext cx="5524500" cy="6858000"/>
            </a:xfrm>
            <a:custGeom>
              <a:avLst/>
              <a:gdLst/>
              <a:ahLst/>
              <a:cxnLst/>
              <a:rect l="l" t="t" r="r" b="b"/>
              <a:pathLst>
                <a:path w="5524500" h="6858000">
                  <a:moveTo>
                    <a:pt x="5524500" y="0"/>
                  </a:moveTo>
                  <a:lnTo>
                    <a:pt x="1143" y="0"/>
                  </a:lnTo>
                  <a:lnTo>
                    <a:pt x="26161" y="155701"/>
                  </a:lnTo>
                  <a:lnTo>
                    <a:pt x="50038" y="310642"/>
                  </a:lnTo>
                  <a:lnTo>
                    <a:pt x="73405" y="466344"/>
                  </a:lnTo>
                  <a:lnTo>
                    <a:pt x="93345" y="622680"/>
                  </a:lnTo>
                  <a:lnTo>
                    <a:pt x="113538" y="778383"/>
                  </a:lnTo>
                  <a:lnTo>
                    <a:pt x="132333" y="934720"/>
                  </a:lnTo>
                  <a:lnTo>
                    <a:pt x="148463" y="1089025"/>
                  </a:lnTo>
                  <a:lnTo>
                    <a:pt x="163702" y="1245362"/>
                  </a:lnTo>
                  <a:lnTo>
                    <a:pt x="177673" y="1401064"/>
                  </a:lnTo>
                  <a:lnTo>
                    <a:pt x="201802" y="1709039"/>
                  </a:lnTo>
                  <a:lnTo>
                    <a:pt x="211963" y="1861947"/>
                  </a:lnTo>
                  <a:lnTo>
                    <a:pt x="219836" y="2014854"/>
                  </a:lnTo>
                  <a:lnTo>
                    <a:pt x="228092" y="2167128"/>
                  </a:lnTo>
                  <a:lnTo>
                    <a:pt x="234950" y="2318004"/>
                  </a:lnTo>
                  <a:lnTo>
                    <a:pt x="239775" y="2467483"/>
                  </a:lnTo>
                  <a:lnTo>
                    <a:pt x="248030" y="2765171"/>
                  </a:lnTo>
                  <a:lnTo>
                    <a:pt x="251968" y="3057271"/>
                  </a:lnTo>
                  <a:lnTo>
                    <a:pt x="252856" y="3201289"/>
                  </a:lnTo>
                  <a:lnTo>
                    <a:pt x="251968" y="3343910"/>
                  </a:lnTo>
                  <a:lnTo>
                    <a:pt x="251968" y="3485261"/>
                  </a:lnTo>
                  <a:lnTo>
                    <a:pt x="249935" y="3625088"/>
                  </a:lnTo>
                  <a:lnTo>
                    <a:pt x="243967" y="3898138"/>
                  </a:lnTo>
                  <a:lnTo>
                    <a:pt x="240792" y="4031106"/>
                  </a:lnTo>
                  <a:lnTo>
                    <a:pt x="235966" y="4163441"/>
                  </a:lnTo>
                  <a:lnTo>
                    <a:pt x="230758" y="4293743"/>
                  </a:lnTo>
                  <a:lnTo>
                    <a:pt x="226059" y="4421378"/>
                  </a:lnTo>
                  <a:lnTo>
                    <a:pt x="212725" y="4670298"/>
                  </a:lnTo>
                  <a:lnTo>
                    <a:pt x="198627" y="4908931"/>
                  </a:lnTo>
                  <a:lnTo>
                    <a:pt x="183896" y="5138039"/>
                  </a:lnTo>
                  <a:lnTo>
                    <a:pt x="167640" y="5354701"/>
                  </a:lnTo>
                  <a:lnTo>
                    <a:pt x="150622" y="5561838"/>
                  </a:lnTo>
                  <a:lnTo>
                    <a:pt x="132333" y="5753862"/>
                  </a:lnTo>
                  <a:lnTo>
                    <a:pt x="114426" y="5934227"/>
                  </a:lnTo>
                  <a:lnTo>
                    <a:pt x="96393" y="6100191"/>
                  </a:lnTo>
                  <a:lnTo>
                    <a:pt x="79375" y="6252438"/>
                  </a:lnTo>
                  <a:lnTo>
                    <a:pt x="63373" y="6387541"/>
                  </a:lnTo>
                  <a:lnTo>
                    <a:pt x="48005" y="6509613"/>
                  </a:lnTo>
                  <a:lnTo>
                    <a:pt x="35305" y="6612483"/>
                  </a:lnTo>
                  <a:lnTo>
                    <a:pt x="23114" y="6698894"/>
                  </a:lnTo>
                  <a:lnTo>
                    <a:pt x="0" y="6857999"/>
                  </a:lnTo>
                  <a:lnTo>
                    <a:pt x="5524500" y="6858000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48425" y="0"/>
              <a:ext cx="561975" cy="3705225"/>
            </a:xfrm>
            <a:custGeom>
              <a:avLst/>
              <a:gdLst/>
              <a:ahLst/>
              <a:cxnLst/>
              <a:rect l="l" t="t" r="r" b="b"/>
              <a:pathLst>
                <a:path w="561975" h="3705225">
                  <a:moveTo>
                    <a:pt x="476123" y="0"/>
                  </a:moveTo>
                  <a:lnTo>
                    <a:pt x="0" y="0"/>
                  </a:lnTo>
                  <a:lnTo>
                    <a:pt x="28194" y="122047"/>
                  </a:lnTo>
                  <a:lnTo>
                    <a:pt x="55879" y="244475"/>
                  </a:lnTo>
                  <a:lnTo>
                    <a:pt x="82930" y="366902"/>
                  </a:lnTo>
                  <a:lnTo>
                    <a:pt x="132333" y="612901"/>
                  </a:lnTo>
                  <a:lnTo>
                    <a:pt x="156209" y="735964"/>
                  </a:lnTo>
                  <a:lnTo>
                    <a:pt x="177926" y="857758"/>
                  </a:lnTo>
                  <a:lnTo>
                    <a:pt x="199135" y="981710"/>
                  </a:lnTo>
                  <a:lnTo>
                    <a:pt x="219455" y="1104773"/>
                  </a:lnTo>
                  <a:lnTo>
                    <a:pt x="256921" y="1348739"/>
                  </a:lnTo>
                  <a:lnTo>
                    <a:pt x="274320" y="1469644"/>
                  </a:lnTo>
                  <a:lnTo>
                    <a:pt x="305816" y="1711960"/>
                  </a:lnTo>
                  <a:lnTo>
                    <a:pt x="320548" y="1831594"/>
                  </a:lnTo>
                  <a:lnTo>
                    <a:pt x="334009" y="1949830"/>
                  </a:lnTo>
                  <a:lnTo>
                    <a:pt x="359028" y="2186686"/>
                  </a:lnTo>
                  <a:lnTo>
                    <a:pt x="380873" y="2418715"/>
                  </a:lnTo>
                  <a:lnTo>
                    <a:pt x="390905" y="2533650"/>
                  </a:lnTo>
                  <a:lnTo>
                    <a:pt x="399542" y="2647441"/>
                  </a:lnTo>
                  <a:lnTo>
                    <a:pt x="408685" y="2759710"/>
                  </a:lnTo>
                  <a:lnTo>
                    <a:pt x="416178" y="2870962"/>
                  </a:lnTo>
                  <a:lnTo>
                    <a:pt x="435864" y="3194939"/>
                  </a:lnTo>
                  <a:lnTo>
                    <a:pt x="450215" y="3506342"/>
                  </a:lnTo>
                  <a:lnTo>
                    <a:pt x="456819" y="3705225"/>
                  </a:lnTo>
                  <a:lnTo>
                    <a:pt x="526288" y="3667887"/>
                  </a:lnTo>
                  <a:lnTo>
                    <a:pt x="531999" y="3613680"/>
                  </a:lnTo>
                  <a:lnTo>
                    <a:pt x="539559" y="3520330"/>
                  </a:lnTo>
                  <a:lnTo>
                    <a:pt x="543944" y="3450560"/>
                  </a:lnTo>
                  <a:lnTo>
                    <a:pt x="547821" y="3375154"/>
                  </a:lnTo>
                  <a:lnTo>
                    <a:pt x="551200" y="3294447"/>
                  </a:lnTo>
                  <a:lnTo>
                    <a:pt x="554095" y="3208777"/>
                  </a:lnTo>
                  <a:lnTo>
                    <a:pt x="556518" y="3118481"/>
                  </a:lnTo>
                  <a:lnTo>
                    <a:pt x="558481" y="3023893"/>
                  </a:lnTo>
                  <a:lnTo>
                    <a:pt x="560589" y="2874703"/>
                  </a:lnTo>
                  <a:lnTo>
                    <a:pt x="561730" y="2717752"/>
                  </a:lnTo>
                  <a:lnTo>
                    <a:pt x="561946" y="2554177"/>
                  </a:lnTo>
                  <a:lnTo>
                    <a:pt x="561278" y="2385111"/>
                  </a:lnTo>
                  <a:lnTo>
                    <a:pt x="559767" y="2211692"/>
                  </a:lnTo>
                  <a:lnTo>
                    <a:pt x="556514" y="1975658"/>
                  </a:lnTo>
                  <a:lnTo>
                    <a:pt x="551933" y="1736594"/>
                  </a:lnTo>
                  <a:lnTo>
                    <a:pt x="546123" y="1497194"/>
                  </a:lnTo>
                  <a:lnTo>
                    <a:pt x="539182" y="1260148"/>
                  </a:lnTo>
                  <a:lnTo>
                    <a:pt x="531208" y="1028150"/>
                  </a:lnTo>
                  <a:lnTo>
                    <a:pt x="522298" y="803891"/>
                  </a:lnTo>
                  <a:lnTo>
                    <a:pt x="512550" y="590064"/>
                  </a:lnTo>
                  <a:lnTo>
                    <a:pt x="504748" y="438158"/>
                  </a:lnTo>
                  <a:lnTo>
                    <a:pt x="496571" y="294770"/>
                  </a:lnTo>
                  <a:lnTo>
                    <a:pt x="488060" y="161035"/>
                  </a:lnTo>
                  <a:lnTo>
                    <a:pt x="47612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1775" y="0"/>
              <a:ext cx="776287" cy="12143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39400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8575" y="3981450"/>
              <a:ext cx="3905250" cy="25622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6600" y="561975"/>
              <a:ext cx="4810125" cy="311467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25487" y="476567"/>
            <a:ext cx="5365750" cy="1306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200" u="none" dirty="0"/>
              <a:t>Train</a:t>
            </a:r>
            <a:r>
              <a:rPr sz="4200" u="none" spc="-30" dirty="0"/>
              <a:t> </a:t>
            </a:r>
            <a:r>
              <a:rPr sz="4200" u="none" dirty="0"/>
              <a:t>in</a:t>
            </a:r>
            <a:r>
              <a:rPr sz="4200" u="none" spc="-30" dirty="0"/>
              <a:t> </a:t>
            </a:r>
            <a:r>
              <a:rPr sz="4200" u="none" dirty="0"/>
              <a:t>Trades</a:t>
            </a:r>
            <a:r>
              <a:rPr sz="4200" u="none" spc="-45" dirty="0"/>
              <a:t> </a:t>
            </a:r>
            <a:r>
              <a:rPr sz="4200" u="none" dirty="0"/>
              <a:t>–</a:t>
            </a:r>
            <a:r>
              <a:rPr sz="4200" u="none" spc="-15" dirty="0"/>
              <a:t> </a:t>
            </a:r>
            <a:r>
              <a:rPr sz="4200" u="none" spc="-20" dirty="0"/>
              <a:t>Dual </a:t>
            </a:r>
            <a:r>
              <a:rPr sz="4200" u="none" spc="-10" dirty="0"/>
              <a:t>Credit</a:t>
            </a:r>
            <a:endParaRPr sz="4200"/>
          </a:p>
        </p:txBody>
      </p:sp>
      <p:sp>
        <p:nvSpPr>
          <p:cNvPr id="10" name="object 10"/>
          <p:cNvSpPr txBox="1"/>
          <p:nvPr/>
        </p:nvSpPr>
        <p:spPr>
          <a:xfrm>
            <a:off x="725487" y="2060257"/>
            <a:ext cx="5467350" cy="38506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marR="5080" indent="-343535">
              <a:lnSpc>
                <a:spcPct val="90100"/>
              </a:lnSpc>
              <a:spcBef>
                <a:spcPts val="280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Qualicum</a:t>
            </a:r>
            <a:r>
              <a:rPr sz="15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r>
              <a:rPr sz="15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District, SkilledTradesBC</a:t>
            </a:r>
            <a:r>
              <a:rPr sz="15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(formerly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known</a:t>
            </a:r>
            <a:r>
              <a:rPr sz="15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sz="15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5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ITA)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5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BC</a:t>
            </a:r>
            <a:r>
              <a:rPr sz="15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Ministry</a:t>
            </a:r>
            <a:r>
              <a:rPr sz="150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Child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Care</a:t>
            </a:r>
            <a:r>
              <a:rPr sz="15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(ECC)</a:t>
            </a:r>
            <a:r>
              <a:rPr sz="15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have</a:t>
            </a:r>
            <a:r>
              <a:rPr sz="15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partnered</a:t>
            </a:r>
            <a:r>
              <a:rPr sz="15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5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offer</a:t>
            </a:r>
            <a:r>
              <a:rPr sz="15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funding</a:t>
            </a:r>
            <a:r>
              <a:rPr sz="150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r>
              <a:rPr sz="15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5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complete</a:t>
            </a:r>
            <a:r>
              <a:rPr sz="15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their</a:t>
            </a:r>
            <a:r>
              <a:rPr sz="15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technical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training</a:t>
            </a:r>
            <a:r>
              <a:rPr sz="150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or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certificate</a:t>
            </a:r>
            <a:r>
              <a:rPr sz="15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training</a:t>
            </a:r>
            <a:r>
              <a:rPr sz="150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while</a:t>
            </a:r>
            <a:r>
              <a:rPr sz="15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enrolled</a:t>
            </a:r>
            <a:r>
              <a:rPr sz="15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high</a:t>
            </a:r>
            <a:r>
              <a:rPr sz="15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school student.</a:t>
            </a:r>
            <a:endParaRPr sz="1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89D0D5"/>
              </a:buClr>
              <a:buFont typeface="Wingdings 3"/>
              <a:buChar char=""/>
            </a:pPr>
            <a:endParaRPr sz="1500">
              <a:latin typeface="Century Gothic"/>
              <a:cs typeface="Century Gothic"/>
            </a:endParaRPr>
          </a:p>
          <a:p>
            <a:pPr marL="355600" marR="134620" indent="-343535">
              <a:lnSpc>
                <a:spcPct val="89700"/>
              </a:lnSpc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receiv</a:t>
            </a:r>
            <a:r>
              <a:rPr sz="1500" spc="-2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5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credits</a:t>
            </a:r>
            <a:r>
              <a:rPr sz="15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towards</a:t>
            </a:r>
            <a:r>
              <a:rPr sz="15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their</a:t>
            </a:r>
            <a:r>
              <a:rPr sz="15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high</a:t>
            </a:r>
            <a:r>
              <a:rPr sz="15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school diploma</a:t>
            </a:r>
            <a:r>
              <a:rPr sz="15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15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least</a:t>
            </a:r>
            <a:r>
              <a:rPr sz="15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one</a:t>
            </a:r>
            <a:r>
              <a:rPr sz="15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lev</a:t>
            </a:r>
            <a:r>
              <a:rPr sz="1500" spc="-2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el</a:t>
            </a:r>
            <a:r>
              <a:rPr sz="15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5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technical</a:t>
            </a:r>
            <a:r>
              <a:rPr sz="15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training</a:t>
            </a:r>
            <a:r>
              <a:rPr sz="150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or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foundation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certification</a:t>
            </a:r>
            <a:r>
              <a:rPr sz="15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15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attending</a:t>
            </a:r>
            <a:r>
              <a:rPr sz="15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training</a:t>
            </a:r>
            <a:r>
              <a:rPr sz="15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classes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15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one</a:t>
            </a:r>
            <a:r>
              <a:rPr sz="15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5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sev</a:t>
            </a:r>
            <a:r>
              <a:rPr sz="1500" spc="-2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eral</a:t>
            </a:r>
            <a:r>
              <a:rPr sz="15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Post</a:t>
            </a:r>
            <a:r>
              <a:rPr sz="15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Secondary</a:t>
            </a:r>
            <a:r>
              <a:rPr sz="15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Institutions</a:t>
            </a:r>
            <a:r>
              <a:rPr sz="150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15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we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have</a:t>
            </a:r>
            <a:r>
              <a:rPr sz="15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current</a:t>
            </a:r>
            <a:r>
              <a:rPr sz="15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MOU's</a:t>
            </a:r>
            <a:r>
              <a:rPr sz="15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with.</a:t>
            </a:r>
            <a:endParaRPr sz="1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805"/>
              </a:spcBef>
              <a:buClr>
                <a:srgbClr val="89D0D5"/>
              </a:buClr>
              <a:buFont typeface="Wingdings 3"/>
              <a:buChar char=""/>
            </a:pPr>
            <a:endParaRPr sz="1500">
              <a:latin typeface="Century Gothic"/>
              <a:cs typeface="Century Gothic"/>
            </a:endParaRPr>
          </a:p>
          <a:p>
            <a:pPr marL="355600" marR="83820" indent="-343535">
              <a:lnSpc>
                <a:spcPct val="89700"/>
              </a:lnSpc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5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Qualicum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District</a:t>
            </a:r>
            <a:r>
              <a:rPr sz="15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currently</a:t>
            </a:r>
            <a:r>
              <a:rPr sz="15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has</a:t>
            </a:r>
            <a:r>
              <a:rPr sz="15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37</a:t>
            </a:r>
            <a:r>
              <a:rPr sz="15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students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registered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5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Dual</a:t>
            </a:r>
            <a:r>
              <a:rPr sz="15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Credit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Programs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5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15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forecasting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number</a:t>
            </a:r>
            <a:r>
              <a:rPr sz="15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5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increase in</a:t>
            </a:r>
            <a:r>
              <a:rPr sz="15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5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years</a:t>
            </a:r>
            <a:r>
              <a:rPr sz="15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5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come.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57325"/>
            <a:ext cx="12192000" cy="5400675"/>
            <a:chOff x="0" y="1457325"/>
            <a:chExt cx="12192000" cy="5400675"/>
          </a:xfrm>
        </p:grpSpPr>
        <p:sp>
          <p:nvSpPr>
            <p:cNvPr id="3" name="object 3"/>
            <p:cNvSpPr/>
            <p:nvPr/>
          </p:nvSpPr>
          <p:spPr>
            <a:xfrm>
              <a:off x="0" y="1762125"/>
              <a:ext cx="12192000" cy="5095875"/>
            </a:xfrm>
            <a:custGeom>
              <a:avLst/>
              <a:gdLst/>
              <a:ahLst/>
              <a:cxnLst/>
              <a:rect l="l" t="t" r="r" b="b"/>
              <a:pathLst>
                <a:path w="12192000" h="5095875">
                  <a:moveTo>
                    <a:pt x="0" y="0"/>
                  </a:moveTo>
                  <a:lnTo>
                    <a:pt x="0" y="5095875"/>
                  </a:lnTo>
                  <a:lnTo>
                    <a:pt x="12192000" y="5095875"/>
                  </a:lnTo>
                  <a:lnTo>
                    <a:pt x="12192000" y="2162175"/>
                  </a:lnTo>
                  <a:lnTo>
                    <a:pt x="12191238" y="2162175"/>
                  </a:lnTo>
                  <a:lnTo>
                    <a:pt x="12191238" y="2412"/>
                  </a:lnTo>
                  <a:lnTo>
                    <a:pt x="11914505" y="54610"/>
                  </a:lnTo>
                  <a:lnTo>
                    <a:pt x="11639042" y="104394"/>
                  </a:lnTo>
                  <a:lnTo>
                    <a:pt x="11362309" y="153035"/>
                  </a:lnTo>
                  <a:lnTo>
                    <a:pt x="11084306" y="194817"/>
                  </a:lnTo>
                  <a:lnTo>
                    <a:pt x="10807573" y="236854"/>
                  </a:lnTo>
                  <a:lnTo>
                    <a:pt x="10529570" y="276098"/>
                  </a:lnTo>
                  <a:lnTo>
                    <a:pt x="10255250" y="309625"/>
                  </a:lnTo>
                  <a:lnTo>
                    <a:pt x="9977374" y="341502"/>
                  </a:lnTo>
                  <a:lnTo>
                    <a:pt x="9700641" y="370586"/>
                  </a:lnTo>
                  <a:lnTo>
                    <a:pt x="9428734" y="395859"/>
                  </a:lnTo>
                  <a:lnTo>
                    <a:pt x="9153271" y="421004"/>
                  </a:lnTo>
                  <a:lnTo>
                    <a:pt x="8881364" y="442087"/>
                  </a:lnTo>
                  <a:lnTo>
                    <a:pt x="8609457" y="458597"/>
                  </a:lnTo>
                  <a:lnTo>
                    <a:pt x="8338820" y="475741"/>
                  </a:lnTo>
                  <a:lnTo>
                    <a:pt x="8070596" y="490092"/>
                  </a:lnTo>
                  <a:lnTo>
                    <a:pt x="7804911" y="500252"/>
                  </a:lnTo>
                  <a:lnTo>
                    <a:pt x="7539101" y="509015"/>
                  </a:lnTo>
                  <a:lnTo>
                    <a:pt x="7275703" y="517398"/>
                  </a:lnTo>
                  <a:lnTo>
                    <a:pt x="7016115" y="521208"/>
                  </a:lnTo>
                  <a:lnTo>
                    <a:pt x="6756400" y="525399"/>
                  </a:lnTo>
                  <a:lnTo>
                    <a:pt x="6500368" y="527558"/>
                  </a:lnTo>
                  <a:lnTo>
                    <a:pt x="6246749" y="525399"/>
                  </a:lnTo>
                  <a:lnTo>
                    <a:pt x="5995670" y="525399"/>
                  </a:lnTo>
                  <a:lnTo>
                    <a:pt x="5747004" y="521208"/>
                  </a:lnTo>
                  <a:lnTo>
                    <a:pt x="5261737" y="509015"/>
                  </a:lnTo>
                  <a:lnTo>
                    <a:pt x="5025263" y="502285"/>
                  </a:lnTo>
                  <a:lnTo>
                    <a:pt x="4789932" y="492125"/>
                  </a:lnTo>
                  <a:lnTo>
                    <a:pt x="4558284" y="481329"/>
                  </a:lnTo>
                  <a:lnTo>
                    <a:pt x="4331589" y="471550"/>
                  </a:lnTo>
                  <a:lnTo>
                    <a:pt x="3888994" y="443864"/>
                  </a:lnTo>
                  <a:lnTo>
                    <a:pt x="3464814" y="414400"/>
                  </a:lnTo>
                  <a:lnTo>
                    <a:pt x="3057525" y="383539"/>
                  </a:lnTo>
                  <a:lnTo>
                    <a:pt x="2672334" y="349630"/>
                  </a:lnTo>
                  <a:lnTo>
                    <a:pt x="2304161" y="314198"/>
                  </a:lnTo>
                  <a:lnTo>
                    <a:pt x="1962785" y="276098"/>
                  </a:lnTo>
                  <a:lnTo>
                    <a:pt x="1642110" y="238505"/>
                  </a:lnTo>
                  <a:lnTo>
                    <a:pt x="1347089" y="201040"/>
                  </a:lnTo>
                  <a:lnTo>
                    <a:pt x="1076490" y="165735"/>
                  </a:lnTo>
                  <a:lnTo>
                    <a:pt x="836320" y="132079"/>
                  </a:lnTo>
                  <a:lnTo>
                    <a:pt x="436448" y="73533"/>
                  </a:lnTo>
                  <a:lnTo>
                    <a:pt x="282841" y="48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15375" y="1457325"/>
              <a:ext cx="3476625" cy="829310"/>
            </a:xfrm>
            <a:custGeom>
              <a:avLst/>
              <a:gdLst/>
              <a:ahLst/>
              <a:cxnLst/>
              <a:rect l="l" t="t" r="r" b="b"/>
              <a:pathLst>
                <a:path w="3476625" h="829310">
                  <a:moveTo>
                    <a:pt x="3474847" y="0"/>
                  </a:moveTo>
                  <a:lnTo>
                    <a:pt x="3361435" y="38353"/>
                  </a:lnTo>
                  <a:lnTo>
                    <a:pt x="3247771" y="75946"/>
                  </a:lnTo>
                  <a:lnTo>
                    <a:pt x="3134105" y="113029"/>
                  </a:lnTo>
                  <a:lnTo>
                    <a:pt x="2905252" y="182625"/>
                  </a:lnTo>
                  <a:lnTo>
                    <a:pt x="2790698" y="216535"/>
                  </a:lnTo>
                  <a:lnTo>
                    <a:pt x="2677159" y="248285"/>
                  </a:lnTo>
                  <a:lnTo>
                    <a:pt x="2561335" y="279526"/>
                  </a:lnTo>
                  <a:lnTo>
                    <a:pt x="2446528" y="310007"/>
                  </a:lnTo>
                  <a:lnTo>
                    <a:pt x="2218435" y="367538"/>
                  </a:lnTo>
                  <a:lnTo>
                    <a:pt x="2105279" y="394715"/>
                  </a:lnTo>
                  <a:lnTo>
                    <a:pt x="1878202" y="446150"/>
                  </a:lnTo>
                  <a:lnTo>
                    <a:pt x="1766061" y="470662"/>
                  </a:lnTo>
                  <a:lnTo>
                    <a:pt x="1654936" y="493775"/>
                  </a:lnTo>
                  <a:lnTo>
                    <a:pt x="1432559" y="538352"/>
                  </a:lnTo>
                  <a:lnTo>
                    <a:pt x="1214247" y="579374"/>
                  </a:lnTo>
                  <a:lnTo>
                    <a:pt x="1106170" y="598677"/>
                  </a:lnTo>
                  <a:lnTo>
                    <a:pt x="998981" y="616712"/>
                  </a:lnTo>
                  <a:lnTo>
                    <a:pt x="893191" y="635126"/>
                  </a:lnTo>
                  <a:lnTo>
                    <a:pt x="788289" y="651763"/>
                  </a:lnTo>
                  <a:lnTo>
                    <a:pt x="482473" y="698119"/>
                  </a:lnTo>
                  <a:lnTo>
                    <a:pt x="188214" y="737997"/>
                  </a:lnTo>
                  <a:lnTo>
                    <a:pt x="0" y="760984"/>
                  </a:lnTo>
                  <a:lnTo>
                    <a:pt x="42164" y="827277"/>
                  </a:lnTo>
                  <a:lnTo>
                    <a:pt x="68566" y="828056"/>
                  </a:lnTo>
                  <a:lnTo>
                    <a:pt x="96676" y="828537"/>
                  </a:lnTo>
                  <a:lnTo>
                    <a:pt x="126449" y="828725"/>
                  </a:lnTo>
                  <a:lnTo>
                    <a:pt x="157839" y="828626"/>
                  </a:lnTo>
                  <a:lnTo>
                    <a:pt x="225290" y="827593"/>
                  </a:lnTo>
                  <a:lnTo>
                    <a:pt x="298664" y="825481"/>
                  </a:lnTo>
                  <a:lnTo>
                    <a:pt x="377597" y="822337"/>
                  </a:lnTo>
                  <a:lnTo>
                    <a:pt x="461727" y="818206"/>
                  </a:lnTo>
                  <a:lnTo>
                    <a:pt x="550689" y="813133"/>
                  </a:lnTo>
                  <a:lnTo>
                    <a:pt x="644119" y="807165"/>
                  </a:lnTo>
                  <a:lnTo>
                    <a:pt x="741655" y="800347"/>
                  </a:lnTo>
                  <a:lnTo>
                    <a:pt x="894858" y="788625"/>
                  </a:lnTo>
                  <a:lnTo>
                    <a:pt x="1055251" y="775247"/>
                  </a:lnTo>
                  <a:lnTo>
                    <a:pt x="1221606" y="760365"/>
                  </a:lnTo>
                  <a:lnTo>
                    <a:pt x="1392695" y="744135"/>
                  </a:lnTo>
                  <a:lnTo>
                    <a:pt x="1567291" y="726709"/>
                  </a:lnTo>
                  <a:lnTo>
                    <a:pt x="1744165" y="708242"/>
                  </a:lnTo>
                  <a:lnTo>
                    <a:pt x="1922091" y="688888"/>
                  </a:lnTo>
                  <a:lnTo>
                    <a:pt x="2158839" y="661966"/>
                  </a:lnTo>
                  <a:lnTo>
                    <a:pt x="2392363" y="634105"/>
                  </a:lnTo>
                  <a:lnTo>
                    <a:pt x="2619754" y="605668"/>
                  </a:lnTo>
                  <a:lnTo>
                    <a:pt x="2784521" y="584182"/>
                  </a:lnTo>
                  <a:lnTo>
                    <a:pt x="2942974" y="562731"/>
                  </a:lnTo>
                  <a:lnTo>
                    <a:pt x="3093884" y="541468"/>
                  </a:lnTo>
                  <a:lnTo>
                    <a:pt x="3236024" y="520549"/>
                  </a:lnTo>
                  <a:lnTo>
                    <a:pt x="3368167" y="500125"/>
                  </a:lnTo>
                  <a:lnTo>
                    <a:pt x="3476625" y="482091"/>
                  </a:lnTo>
                  <a:lnTo>
                    <a:pt x="3476625" y="12953"/>
                  </a:lnTo>
                  <a:lnTo>
                    <a:pt x="347484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u="none" dirty="0"/>
              <a:t>Train</a:t>
            </a:r>
            <a:r>
              <a:rPr sz="3800" u="none" spc="-85" dirty="0"/>
              <a:t> </a:t>
            </a:r>
            <a:r>
              <a:rPr sz="3800" u="none" dirty="0"/>
              <a:t>in</a:t>
            </a:r>
            <a:r>
              <a:rPr sz="3800" u="none" spc="-10" dirty="0"/>
              <a:t> </a:t>
            </a:r>
            <a:r>
              <a:rPr sz="3800" u="none" dirty="0"/>
              <a:t>Trades</a:t>
            </a:r>
            <a:r>
              <a:rPr sz="3800" u="none" spc="-45" dirty="0"/>
              <a:t> </a:t>
            </a:r>
            <a:r>
              <a:rPr sz="3800" u="none" dirty="0"/>
              <a:t>–</a:t>
            </a:r>
            <a:r>
              <a:rPr sz="3800" u="none" spc="-40" dirty="0"/>
              <a:t> </a:t>
            </a:r>
            <a:r>
              <a:rPr sz="3800" u="none" dirty="0"/>
              <a:t>Dual</a:t>
            </a:r>
            <a:r>
              <a:rPr sz="3800" u="none" spc="-15" dirty="0"/>
              <a:t> </a:t>
            </a:r>
            <a:r>
              <a:rPr sz="3800" u="none" spc="-10" dirty="0"/>
              <a:t>Credit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2631694" y="1640522"/>
            <a:ext cx="51358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Some</a:t>
            </a:r>
            <a:r>
              <a:rPr sz="1800" spc="-15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of</a:t>
            </a:r>
            <a:r>
              <a:rPr sz="1800" spc="2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the</a:t>
            </a:r>
            <a:r>
              <a:rPr sz="1800" spc="1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programs</a:t>
            </a:r>
            <a:r>
              <a:rPr sz="1800" spc="3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students</a:t>
            </a:r>
            <a:r>
              <a:rPr sz="1800" spc="-4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are</a:t>
            </a:r>
            <a:r>
              <a:rPr sz="1800" spc="10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enrolled</a:t>
            </a:r>
            <a:r>
              <a:rPr sz="1800" spc="-22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EBEBEB"/>
                </a:solidFill>
                <a:latin typeface="Century Gothic"/>
                <a:cs typeface="Century Gothic"/>
              </a:rPr>
              <a:t>in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265" y="2453322"/>
            <a:ext cx="3535045" cy="3640454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550" dirty="0">
                <a:latin typeface="Century Gothic"/>
                <a:cs typeface="Century Gothic"/>
              </a:rPr>
              <a:t>Office</a:t>
            </a:r>
            <a:r>
              <a:rPr sz="1550" spc="125" dirty="0">
                <a:latin typeface="Century Gothic"/>
                <a:cs typeface="Century Gothic"/>
              </a:rPr>
              <a:t> </a:t>
            </a:r>
            <a:r>
              <a:rPr sz="1550" spc="-10" dirty="0">
                <a:latin typeface="Century Gothic"/>
                <a:cs typeface="Century Gothic"/>
              </a:rPr>
              <a:t>Administration</a:t>
            </a:r>
            <a:endParaRPr sz="1550">
              <a:latin typeface="Century Gothic"/>
              <a:cs typeface="Century Gothic"/>
            </a:endParaRPr>
          </a:p>
          <a:p>
            <a:pPr marL="154940" indent="-142240">
              <a:lnSpc>
                <a:spcPct val="100000"/>
              </a:lnSpc>
              <a:spcBef>
                <a:spcPts val="695"/>
              </a:spcBef>
              <a:buClr>
                <a:srgbClr val="89D0D5"/>
              </a:buClr>
              <a:buSzPct val="74193"/>
              <a:buFont typeface="Wingdings 3"/>
              <a:buChar char=""/>
              <a:tabLst>
                <a:tab pos="154940" algn="l"/>
              </a:tabLst>
            </a:pPr>
            <a:r>
              <a:rPr sz="1550" dirty="0">
                <a:latin typeface="Century Gothic"/>
                <a:cs typeface="Century Gothic"/>
              </a:rPr>
              <a:t>Early</a:t>
            </a:r>
            <a:r>
              <a:rPr sz="1550" spc="85" dirty="0">
                <a:latin typeface="Century Gothic"/>
                <a:cs typeface="Century Gothic"/>
              </a:rPr>
              <a:t> </a:t>
            </a:r>
            <a:r>
              <a:rPr sz="1550" dirty="0">
                <a:latin typeface="Century Gothic"/>
                <a:cs typeface="Century Gothic"/>
              </a:rPr>
              <a:t>Childhood</a:t>
            </a:r>
            <a:r>
              <a:rPr sz="1550" spc="155" dirty="0">
                <a:latin typeface="Century Gothic"/>
                <a:cs typeface="Century Gothic"/>
              </a:rPr>
              <a:t> </a:t>
            </a:r>
            <a:r>
              <a:rPr sz="1550" dirty="0">
                <a:latin typeface="Century Gothic"/>
                <a:cs typeface="Century Gothic"/>
              </a:rPr>
              <a:t>Education</a:t>
            </a:r>
            <a:r>
              <a:rPr sz="1550" spc="275" dirty="0">
                <a:latin typeface="Century Gothic"/>
                <a:cs typeface="Century Gothic"/>
              </a:rPr>
              <a:t> </a:t>
            </a:r>
            <a:r>
              <a:rPr sz="1550" dirty="0">
                <a:latin typeface="Century Gothic"/>
                <a:cs typeface="Century Gothic"/>
              </a:rPr>
              <a:t>&amp;</a:t>
            </a:r>
            <a:r>
              <a:rPr sz="1550" spc="35" dirty="0">
                <a:latin typeface="Century Gothic"/>
                <a:cs typeface="Century Gothic"/>
              </a:rPr>
              <a:t> </a:t>
            </a:r>
            <a:r>
              <a:rPr sz="1550" spc="-20" dirty="0">
                <a:latin typeface="Century Gothic"/>
                <a:cs typeface="Century Gothic"/>
              </a:rPr>
              <a:t>Care</a:t>
            </a:r>
            <a:endParaRPr sz="1550">
              <a:latin typeface="Century Gothic"/>
              <a:cs typeface="Century Gothic"/>
            </a:endParaRPr>
          </a:p>
          <a:p>
            <a:pPr marL="154940" indent="-142240">
              <a:lnSpc>
                <a:spcPct val="100000"/>
              </a:lnSpc>
              <a:spcBef>
                <a:spcPts val="620"/>
              </a:spcBef>
              <a:buClr>
                <a:srgbClr val="89D0D5"/>
              </a:buClr>
              <a:buSzPct val="74193"/>
              <a:buFont typeface="Wingdings 3"/>
              <a:buChar char=""/>
              <a:tabLst>
                <a:tab pos="154940" algn="l"/>
              </a:tabLst>
            </a:pPr>
            <a:r>
              <a:rPr sz="1550" dirty="0">
                <a:latin typeface="Century Gothic"/>
                <a:cs typeface="Century Gothic"/>
              </a:rPr>
              <a:t>Education</a:t>
            </a:r>
            <a:r>
              <a:rPr sz="1550" spc="215" dirty="0">
                <a:latin typeface="Century Gothic"/>
                <a:cs typeface="Century Gothic"/>
              </a:rPr>
              <a:t> </a:t>
            </a:r>
            <a:r>
              <a:rPr sz="1550" spc="-10" dirty="0">
                <a:latin typeface="Century Gothic"/>
                <a:cs typeface="Century Gothic"/>
              </a:rPr>
              <a:t>Assistant</a:t>
            </a:r>
            <a:endParaRPr sz="1550">
              <a:latin typeface="Century Gothic"/>
              <a:cs typeface="Century Gothic"/>
            </a:endParaRPr>
          </a:p>
          <a:p>
            <a:pPr marL="154940" indent="-142240">
              <a:lnSpc>
                <a:spcPct val="100000"/>
              </a:lnSpc>
              <a:spcBef>
                <a:spcPts val="690"/>
              </a:spcBef>
              <a:buClr>
                <a:srgbClr val="89D0D5"/>
              </a:buClr>
              <a:buSzPct val="74193"/>
              <a:buFont typeface="Wingdings 3"/>
              <a:buChar char=""/>
              <a:tabLst>
                <a:tab pos="154940" algn="l"/>
              </a:tabLst>
            </a:pPr>
            <a:r>
              <a:rPr sz="1550" dirty="0">
                <a:latin typeface="Century Gothic"/>
                <a:cs typeface="Century Gothic"/>
              </a:rPr>
              <a:t>Health</a:t>
            </a:r>
            <a:r>
              <a:rPr sz="1550" spc="40" dirty="0">
                <a:latin typeface="Century Gothic"/>
                <a:cs typeface="Century Gothic"/>
              </a:rPr>
              <a:t> </a:t>
            </a:r>
            <a:r>
              <a:rPr sz="1550" dirty="0">
                <a:latin typeface="Century Gothic"/>
                <a:cs typeface="Century Gothic"/>
              </a:rPr>
              <a:t>Care</a:t>
            </a:r>
            <a:r>
              <a:rPr sz="1550" spc="135" dirty="0">
                <a:latin typeface="Century Gothic"/>
                <a:cs typeface="Century Gothic"/>
              </a:rPr>
              <a:t> </a:t>
            </a:r>
            <a:r>
              <a:rPr sz="1550" spc="-10" dirty="0">
                <a:latin typeface="Century Gothic"/>
                <a:cs typeface="Century Gothic"/>
              </a:rPr>
              <a:t>Assistant</a:t>
            </a:r>
            <a:endParaRPr sz="1550">
              <a:latin typeface="Century Gothic"/>
              <a:cs typeface="Century Gothic"/>
            </a:endParaRPr>
          </a:p>
          <a:p>
            <a:pPr marL="12700" marR="298450" indent="142240">
              <a:lnSpc>
                <a:spcPts val="1500"/>
              </a:lnSpc>
              <a:spcBef>
                <a:spcPts val="1045"/>
              </a:spcBef>
              <a:buClr>
                <a:srgbClr val="89D0D5"/>
              </a:buClr>
              <a:buSzPct val="74193"/>
              <a:buFont typeface="Wingdings 3"/>
              <a:buChar char=""/>
              <a:tabLst>
                <a:tab pos="154940" algn="l"/>
              </a:tabLst>
            </a:pPr>
            <a:r>
              <a:rPr sz="1550" dirty="0">
                <a:latin typeface="Century Gothic"/>
                <a:cs typeface="Century Gothic"/>
              </a:rPr>
              <a:t>Information</a:t>
            </a:r>
            <a:r>
              <a:rPr sz="1550" spc="275" dirty="0">
                <a:latin typeface="Century Gothic"/>
                <a:cs typeface="Century Gothic"/>
              </a:rPr>
              <a:t> </a:t>
            </a:r>
            <a:r>
              <a:rPr sz="1550" dirty="0">
                <a:latin typeface="Century Gothic"/>
                <a:cs typeface="Century Gothic"/>
              </a:rPr>
              <a:t>Technology</a:t>
            </a:r>
            <a:r>
              <a:rPr sz="1550" spc="235" dirty="0">
                <a:latin typeface="Century Gothic"/>
                <a:cs typeface="Century Gothic"/>
              </a:rPr>
              <a:t> </a:t>
            </a:r>
            <a:r>
              <a:rPr sz="1550" spc="-10" dirty="0">
                <a:latin typeface="Century Gothic"/>
                <a:cs typeface="Century Gothic"/>
              </a:rPr>
              <a:t>Admin. Systems</a:t>
            </a:r>
            <a:endParaRPr sz="1550">
              <a:latin typeface="Century Gothic"/>
              <a:cs typeface="Century Gothic"/>
            </a:endParaRPr>
          </a:p>
          <a:p>
            <a:pPr marL="154940" indent="-142240">
              <a:lnSpc>
                <a:spcPct val="100000"/>
              </a:lnSpc>
              <a:spcBef>
                <a:spcPts val="705"/>
              </a:spcBef>
              <a:buClr>
                <a:srgbClr val="89D0D5"/>
              </a:buClr>
              <a:buSzPct val="74193"/>
              <a:buFont typeface="Wingdings 3"/>
              <a:buChar char=""/>
              <a:tabLst>
                <a:tab pos="154940" algn="l"/>
              </a:tabLst>
            </a:pPr>
            <a:r>
              <a:rPr sz="1550" dirty="0">
                <a:latin typeface="Century Gothic"/>
                <a:cs typeface="Century Gothic"/>
              </a:rPr>
              <a:t>Dental</a:t>
            </a:r>
            <a:r>
              <a:rPr sz="1550" spc="75" dirty="0">
                <a:latin typeface="Century Gothic"/>
                <a:cs typeface="Century Gothic"/>
              </a:rPr>
              <a:t> </a:t>
            </a:r>
            <a:r>
              <a:rPr sz="1550" spc="-10" dirty="0">
                <a:latin typeface="Century Gothic"/>
                <a:cs typeface="Century Gothic"/>
              </a:rPr>
              <a:t>Assistant</a:t>
            </a:r>
            <a:endParaRPr sz="1550">
              <a:latin typeface="Century Gothic"/>
              <a:cs typeface="Century Gothic"/>
            </a:endParaRPr>
          </a:p>
          <a:p>
            <a:pPr marL="154940" indent="-142240">
              <a:lnSpc>
                <a:spcPct val="100000"/>
              </a:lnSpc>
              <a:spcBef>
                <a:spcPts val="695"/>
              </a:spcBef>
              <a:buClr>
                <a:srgbClr val="89D0D5"/>
              </a:buClr>
              <a:buSzPct val="74193"/>
              <a:buFont typeface="Wingdings 3"/>
              <a:buChar char=""/>
              <a:tabLst>
                <a:tab pos="154940" algn="l"/>
              </a:tabLst>
            </a:pPr>
            <a:r>
              <a:rPr sz="1550" dirty="0">
                <a:latin typeface="Century Gothic"/>
                <a:cs typeface="Century Gothic"/>
              </a:rPr>
              <a:t>Medical</a:t>
            </a:r>
            <a:r>
              <a:rPr sz="1550" spc="145" dirty="0">
                <a:latin typeface="Century Gothic"/>
                <a:cs typeface="Century Gothic"/>
              </a:rPr>
              <a:t> </a:t>
            </a:r>
            <a:r>
              <a:rPr sz="1550" spc="-10" dirty="0">
                <a:latin typeface="Century Gothic"/>
                <a:cs typeface="Century Gothic"/>
              </a:rPr>
              <a:t>Terminology</a:t>
            </a:r>
            <a:endParaRPr sz="1550">
              <a:latin typeface="Century Gothic"/>
              <a:cs typeface="Century Gothic"/>
            </a:endParaRPr>
          </a:p>
          <a:p>
            <a:pPr marL="154940" indent="-142240">
              <a:lnSpc>
                <a:spcPct val="100000"/>
              </a:lnSpc>
              <a:spcBef>
                <a:spcPts val="695"/>
              </a:spcBef>
              <a:buClr>
                <a:srgbClr val="89D0D5"/>
              </a:buClr>
              <a:buSzPct val="74193"/>
              <a:buFont typeface="Wingdings 3"/>
              <a:buChar char=""/>
              <a:tabLst>
                <a:tab pos="154940" algn="l"/>
              </a:tabLst>
            </a:pPr>
            <a:r>
              <a:rPr sz="1550" dirty="0">
                <a:latin typeface="Century Gothic"/>
                <a:cs typeface="Century Gothic"/>
              </a:rPr>
              <a:t>Plumbing</a:t>
            </a:r>
            <a:r>
              <a:rPr sz="1550" spc="145" dirty="0">
                <a:latin typeface="Century Gothic"/>
                <a:cs typeface="Century Gothic"/>
              </a:rPr>
              <a:t> </a:t>
            </a:r>
            <a:r>
              <a:rPr sz="1550" dirty="0">
                <a:latin typeface="Century Gothic"/>
                <a:cs typeface="Century Gothic"/>
              </a:rPr>
              <a:t>and</a:t>
            </a:r>
            <a:r>
              <a:rPr sz="1550" spc="125" dirty="0">
                <a:latin typeface="Century Gothic"/>
                <a:cs typeface="Century Gothic"/>
              </a:rPr>
              <a:t> </a:t>
            </a:r>
            <a:r>
              <a:rPr sz="1550" spc="-10" dirty="0">
                <a:latin typeface="Century Gothic"/>
                <a:cs typeface="Century Gothic"/>
              </a:rPr>
              <a:t>Pipefitting</a:t>
            </a:r>
            <a:endParaRPr sz="1550">
              <a:latin typeface="Century Gothic"/>
              <a:cs typeface="Century Gothic"/>
            </a:endParaRPr>
          </a:p>
          <a:p>
            <a:pPr marL="12700" marR="66675" indent="142240">
              <a:lnSpc>
                <a:spcPts val="1500"/>
              </a:lnSpc>
              <a:spcBef>
                <a:spcPts val="1040"/>
              </a:spcBef>
              <a:buClr>
                <a:srgbClr val="89D0D5"/>
              </a:buClr>
              <a:buSzPct val="74193"/>
              <a:buFont typeface="Wingdings 3"/>
              <a:buChar char=""/>
              <a:tabLst>
                <a:tab pos="154940" algn="l"/>
              </a:tabLst>
            </a:pPr>
            <a:r>
              <a:rPr sz="1550" dirty="0">
                <a:latin typeface="Century Gothic"/>
                <a:cs typeface="Century Gothic"/>
              </a:rPr>
              <a:t>Refrigeration</a:t>
            </a:r>
            <a:r>
              <a:rPr sz="1550" spc="250" dirty="0">
                <a:latin typeface="Century Gothic"/>
                <a:cs typeface="Century Gothic"/>
              </a:rPr>
              <a:t> </a:t>
            </a:r>
            <a:r>
              <a:rPr sz="1550" dirty="0">
                <a:latin typeface="Century Gothic"/>
                <a:cs typeface="Century Gothic"/>
              </a:rPr>
              <a:t>and</a:t>
            </a:r>
            <a:r>
              <a:rPr sz="1550" spc="15" dirty="0">
                <a:latin typeface="Century Gothic"/>
                <a:cs typeface="Century Gothic"/>
              </a:rPr>
              <a:t> </a:t>
            </a:r>
            <a:r>
              <a:rPr sz="1550" dirty="0">
                <a:latin typeface="Century Gothic"/>
                <a:cs typeface="Century Gothic"/>
              </a:rPr>
              <a:t>Air</a:t>
            </a:r>
            <a:r>
              <a:rPr sz="1550" spc="85" dirty="0">
                <a:latin typeface="Century Gothic"/>
                <a:cs typeface="Century Gothic"/>
              </a:rPr>
              <a:t> </a:t>
            </a:r>
            <a:r>
              <a:rPr sz="1550" spc="-10" dirty="0">
                <a:latin typeface="Century Gothic"/>
                <a:cs typeface="Century Gothic"/>
              </a:rPr>
              <a:t>Conditioning Mechanic</a:t>
            </a:r>
            <a:endParaRPr sz="1550">
              <a:latin typeface="Century Gothic"/>
              <a:cs typeface="Century Gothic"/>
            </a:endParaRPr>
          </a:p>
          <a:p>
            <a:pPr marL="154940" indent="-142240">
              <a:lnSpc>
                <a:spcPct val="100000"/>
              </a:lnSpc>
              <a:spcBef>
                <a:spcPts val="705"/>
              </a:spcBef>
              <a:buClr>
                <a:srgbClr val="89D0D5"/>
              </a:buClr>
              <a:buSzPct val="74193"/>
              <a:buFont typeface="Wingdings 3"/>
              <a:buChar char=""/>
              <a:tabLst>
                <a:tab pos="154940" algn="l"/>
              </a:tabLst>
            </a:pPr>
            <a:r>
              <a:rPr sz="1550" spc="-10" dirty="0">
                <a:latin typeface="Century Gothic"/>
                <a:cs typeface="Century Gothic"/>
              </a:rPr>
              <a:t>Welding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9551" y="2442400"/>
            <a:ext cx="4013200" cy="3898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93725">
              <a:lnSpc>
                <a:spcPct val="149100"/>
              </a:lnSpc>
              <a:spcBef>
                <a:spcPts val="130"/>
              </a:spcBef>
            </a:pPr>
            <a:r>
              <a:rPr sz="1700" dirty="0">
                <a:latin typeface="Century Gothic"/>
                <a:cs typeface="Century Gothic"/>
              </a:rPr>
              <a:t>Automotive</a:t>
            </a:r>
            <a:r>
              <a:rPr sz="1700" spc="-10" dirty="0">
                <a:latin typeface="Century Gothic"/>
                <a:cs typeface="Century Gothic"/>
              </a:rPr>
              <a:t> </a:t>
            </a:r>
            <a:r>
              <a:rPr sz="1700" dirty="0">
                <a:latin typeface="Century Gothic"/>
                <a:cs typeface="Century Gothic"/>
              </a:rPr>
              <a:t>Service</a:t>
            </a:r>
            <a:r>
              <a:rPr sz="1700" spc="-10" dirty="0">
                <a:latin typeface="Century Gothic"/>
                <a:cs typeface="Century Gothic"/>
              </a:rPr>
              <a:t> Technician </a:t>
            </a:r>
            <a:r>
              <a:rPr sz="1700" dirty="0">
                <a:latin typeface="Century Gothic"/>
                <a:cs typeface="Century Gothic"/>
              </a:rPr>
              <a:t>Professional</a:t>
            </a:r>
            <a:r>
              <a:rPr sz="1700" spc="-35" dirty="0">
                <a:latin typeface="Century Gothic"/>
                <a:cs typeface="Century Gothic"/>
              </a:rPr>
              <a:t> </a:t>
            </a:r>
            <a:r>
              <a:rPr sz="1700" dirty="0">
                <a:latin typeface="Century Gothic"/>
                <a:cs typeface="Century Gothic"/>
              </a:rPr>
              <a:t>Baking</a:t>
            </a:r>
            <a:r>
              <a:rPr sz="1700" spc="-130" dirty="0">
                <a:latin typeface="Century Gothic"/>
                <a:cs typeface="Century Gothic"/>
              </a:rPr>
              <a:t> </a:t>
            </a:r>
            <a:r>
              <a:rPr sz="1700" dirty="0">
                <a:latin typeface="Century Gothic"/>
                <a:cs typeface="Century Gothic"/>
              </a:rPr>
              <a:t>/</a:t>
            </a:r>
            <a:r>
              <a:rPr sz="1700" spc="125" dirty="0">
                <a:latin typeface="Century Gothic"/>
                <a:cs typeface="Century Gothic"/>
              </a:rPr>
              <a:t> </a:t>
            </a:r>
            <a:r>
              <a:rPr sz="1700" dirty="0">
                <a:latin typeface="Century Gothic"/>
                <a:cs typeface="Century Gothic"/>
              </a:rPr>
              <a:t>Pastry</a:t>
            </a:r>
            <a:r>
              <a:rPr sz="1700" spc="-15" dirty="0">
                <a:latin typeface="Century Gothic"/>
                <a:cs typeface="Century Gothic"/>
              </a:rPr>
              <a:t> </a:t>
            </a:r>
            <a:r>
              <a:rPr sz="1700" spc="-20" dirty="0">
                <a:latin typeface="Century Gothic"/>
                <a:cs typeface="Century Gothic"/>
              </a:rPr>
              <a:t>Chef </a:t>
            </a:r>
            <a:r>
              <a:rPr sz="1700" spc="-10" dirty="0">
                <a:latin typeface="Century Gothic"/>
                <a:cs typeface="Century Gothic"/>
              </a:rPr>
              <a:t>Carpentry</a:t>
            </a:r>
            <a:endParaRPr sz="1700">
              <a:latin typeface="Century Gothic"/>
              <a:cs typeface="Century Gothic"/>
            </a:endParaRPr>
          </a:p>
          <a:p>
            <a:pPr marL="12700" marR="2676525">
              <a:lnSpc>
                <a:spcPct val="149100"/>
              </a:lnSpc>
              <a:spcBef>
                <a:spcPts val="40"/>
              </a:spcBef>
            </a:pPr>
            <a:r>
              <a:rPr sz="1700" dirty="0">
                <a:latin typeface="Century Gothic"/>
                <a:cs typeface="Century Gothic"/>
              </a:rPr>
              <a:t>Culinary</a:t>
            </a:r>
            <a:r>
              <a:rPr sz="1700" spc="35" dirty="0">
                <a:latin typeface="Century Gothic"/>
                <a:cs typeface="Century Gothic"/>
              </a:rPr>
              <a:t> </a:t>
            </a:r>
            <a:r>
              <a:rPr sz="1700" spc="-20" dirty="0">
                <a:latin typeface="Century Gothic"/>
                <a:cs typeface="Century Gothic"/>
              </a:rPr>
              <a:t>Arts </a:t>
            </a:r>
            <a:r>
              <a:rPr sz="1700" spc="-10" dirty="0">
                <a:latin typeface="Century Gothic"/>
                <a:cs typeface="Century Gothic"/>
              </a:rPr>
              <a:t>Electrical Hairstylist</a:t>
            </a:r>
            <a:endParaRPr sz="1700">
              <a:latin typeface="Century Gothic"/>
              <a:cs typeface="Century Gothic"/>
            </a:endParaRPr>
          </a:p>
          <a:p>
            <a:pPr marL="12700" marR="1063625">
              <a:lnSpc>
                <a:spcPts val="3080"/>
              </a:lnSpc>
              <a:spcBef>
                <a:spcPts val="200"/>
              </a:spcBef>
            </a:pPr>
            <a:r>
              <a:rPr sz="1700" dirty="0">
                <a:latin typeface="Century Gothic"/>
                <a:cs typeface="Century Gothic"/>
              </a:rPr>
              <a:t>Heavy</a:t>
            </a:r>
            <a:r>
              <a:rPr sz="1700" spc="-15" dirty="0">
                <a:latin typeface="Century Gothic"/>
                <a:cs typeface="Century Gothic"/>
              </a:rPr>
              <a:t> </a:t>
            </a:r>
            <a:r>
              <a:rPr sz="1700" dirty="0">
                <a:latin typeface="Century Gothic"/>
                <a:cs typeface="Century Gothic"/>
              </a:rPr>
              <a:t>Mechanical</a:t>
            </a:r>
            <a:r>
              <a:rPr sz="1700" spc="-40" dirty="0">
                <a:latin typeface="Century Gothic"/>
                <a:cs typeface="Century Gothic"/>
              </a:rPr>
              <a:t> </a:t>
            </a:r>
            <a:r>
              <a:rPr sz="1700" spc="-10" dirty="0">
                <a:latin typeface="Century Gothic"/>
                <a:cs typeface="Century Gothic"/>
              </a:rPr>
              <a:t>Trades </a:t>
            </a:r>
            <a:r>
              <a:rPr sz="1700" dirty="0">
                <a:latin typeface="Century Gothic"/>
                <a:cs typeface="Century Gothic"/>
              </a:rPr>
              <a:t>Heavy</a:t>
            </a:r>
            <a:r>
              <a:rPr sz="1700" spc="70" dirty="0">
                <a:latin typeface="Century Gothic"/>
                <a:cs typeface="Century Gothic"/>
              </a:rPr>
              <a:t> </a:t>
            </a:r>
            <a:r>
              <a:rPr sz="1700" dirty="0">
                <a:latin typeface="Century Gothic"/>
                <a:cs typeface="Century Gothic"/>
              </a:rPr>
              <a:t>Equipment</a:t>
            </a:r>
            <a:r>
              <a:rPr sz="1700" spc="-70" dirty="0">
                <a:latin typeface="Century Gothic"/>
                <a:cs typeface="Century Gothic"/>
              </a:rPr>
              <a:t> </a:t>
            </a:r>
            <a:r>
              <a:rPr sz="1700" spc="-10" dirty="0">
                <a:latin typeface="Century Gothic"/>
                <a:cs typeface="Century Gothic"/>
              </a:rPr>
              <a:t>Operator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700" dirty="0">
                <a:latin typeface="Century Gothic"/>
                <a:cs typeface="Century Gothic"/>
              </a:rPr>
              <a:t>Horticulture</a:t>
            </a:r>
            <a:r>
              <a:rPr sz="1700" spc="20" dirty="0">
                <a:latin typeface="Century Gothic"/>
                <a:cs typeface="Century Gothic"/>
              </a:rPr>
              <a:t> </a:t>
            </a:r>
            <a:r>
              <a:rPr sz="1700" dirty="0">
                <a:latin typeface="Century Gothic"/>
                <a:cs typeface="Century Gothic"/>
              </a:rPr>
              <a:t>and</a:t>
            </a:r>
            <a:r>
              <a:rPr sz="1700" spc="30" dirty="0">
                <a:latin typeface="Century Gothic"/>
                <a:cs typeface="Century Gothic"/>
              </a:rPr>
              <a:t> </a:t>
            </a:r>
            <a:r>
              <a:rPr sz="1700" dirty="0">
                <a:latin typeface="Century Gothic"/>
                <a:cs typeface="Century Gothic"/>
              </a:rPr>
              <a:t>Landscape</a:t>
            </a:r>
            <a:r>
              <a:rPr sz="1700" spc="20" dirty="0">
                <a:latin typeface="Century Gothic"/>
                <a:cs typeface="Century Gothic"/>
              </a:rPr>
              <a:t> </a:t>
            </a:r>
            <a:r>
              <a:rPr sz="1700" spc="-10" dirty="0">
                <a:latin typeface="Century Gothic"/>
                <a:cs typeface="Century Gothic"/>
              </a:rPr>
              <a:t>Architect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700" dirty="0">
                <a:latin typeface="Century Gothic"/>
                <a:cs typeface="Century Gothic"/>
              </a:rPr>
              <a:t>Motorcycle</a:t>
            </a:r>
            <a:r>
              <a:rPr sz="1700" spc="-20" dirty="0">
                <a:latin typeface="Century Gothic"/>
                <a:cs typeface="Century Gothic"/>
              </a:rPr>
              <a:t> </a:t>
            </a:r>
            <a:r>
              <a:rPr sz="1700" dirty="0">
                <a:latin typeface="Century Gothic"/>
                <a:cs typeface="Century Gothic"/>
              </a:rPr>
              <a:t>and Marine</a:t>
            </a:r>
            <a:r>
              <a:rPr sz="1700" spc="100" dirty="0">
                <a:latin typeface="Century Gothic"/>
                <a:cs typeface="Century Gothic"/>
              </a:rPr>
              <a:t> </a:t>
            </a:r>
            <a:r>
              <a:rPr sz="1700" spc="-10" dirty="0">
                <a:latin typeface="Century Gothic"/>
                <a:cs typeface="Century Gothic"/>
              </a:rPr>
              <a:t>Technician</a:t>
            </a:r>
            <a:endParaRPr sz="170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3425" y="2886075"/>
            <a:ext cx="3757676" cy="25194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66999"/>
            <a:ext cx="4038600" cy="4191000"/>
            <a:chOff x="0" y="2666999"/>
            <a:chExt cx="4038600" cy="4191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66999"/>
              <a:ext cx="4038599" cy="4190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95600"/>
              <a:ext cx="1523999" cy="23622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0600" y="1676400"/>
            <a:ext cx="2819400" cy="2819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6999"/>
            <a:ext cx="4038599" cy="41909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01000" y="0"/>
            <a:ext cx="1600200" cy="1143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95600"/>
            <a:ext cx="1523999" cy="23622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10600" y="6095999"/>
            <a:ext cx="990600" cy="7619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1775" y="0"/>
              <a:ext cx="776287" cy="12143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91775" y="0"/>
              <a:ext cx="776287" cy="12143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439400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15375" y="1457325"/>
              <a:ext cx="3476625" cy="829310"/>
            </a:xfrm>
            <a:custGeom>
              <a:avLst/>
              <a:gdLst/>
              <a:ahLst/>
              <a:cxnLst/>
              <a:rect l="l" t="t" r="r" b="b"/>
              <a:pathLst>
                <a:path w="3476625" h="829310">
                  <a:moveTo>
                    <a:pt x="3474847" y="0"/>
                  </a:moveTo>
                  <a:lnTo>
                    <a:pt x="3361435" y="38353"/>
                  </a:lnTo>
                  <a:lnTo>
                    <a:pt x="3247771" y="75946"/>
                  </a:lnTo>
                  <a:lnTo>
                    <a:pt x="3134105" y="113029"/>
                  </a:lnTo>
                  <a:lnTo>
                    <a:pt x="2905252" y="182625"/>
                  </a:lnTo>
                  <a:lnTo>
                    <a:pt x="2790698" y="216535"/>
                  </a:lnTo>
                  <a:lnTo>
                    <a:pt x="2677159" y="248285"/>
                  </a:lnTo>
                  <a:lnTo>
                    <a:pt x="2561335" y="279526"/>
                  </a:lnTo>
                  <a:lnTo>
                    <a:pt x="2446528" y="310007"/>
                  </a:lnTo>
                  <a:lnTo>
                    <a:pt x="2218435" y="367538"/>
                  </a:lnTo>
                  <a:lnTo>
                    <a:pt x="2105279" y="394715"/>
                  </a:lnTo>
                  <a:lnTo>
                    <a:pt x="1878202" y="446150"/>
                  </a:lnTo>
                  <a:lnTo>
                    <a:pt x="1766061" y="470662"/>
                  </a:lnTo>
                  <a:lnTo>
                    <a:pt x="1654936" y="493775"/>
                  </a:lnTo>
                  <a:lnTo>
                    <a:pt x="1432559" y="538352"/>
                  </a:lnTo>
                  <a:lnTo>
                    <a:pt x="1214247" y="579374"/>
                  </a:lnTo>
                  <a:lnTo>
                    <a:pt x="1106170" y="598677"/>
                  </a:lnTo>
                  <a:lnTo>
                    <a:pt x="998981" y="616712"/>
                  </a:lnTo>
                  <a:lnTo>
                    <a:pt x="893191" y="635126"/>
                  </a:lnTo>
                  <a:lnTo>
                    <a:pt x="788289" y="651763"/>
                  </a:lnTo>
                  <a:lnTo>
                    <a:pt x="482473" y="698119"/>
                  </a:lnTo>
                  <a:lnTo>
                    <a:pt x="188214" y="737997"/>
                  </a:lnTo>
                  <a:lnTo>
                    <a:pt x="0" y="760984"/>
                  </a:lnTo>
                  <a:lnTo>
                    <a:pt x="42164" y="827277"/>
                  </a:lnTo>
                  <a:lnTo>
                    <a:pt x="68566" y="828056"/>
                  </a:lnTo>
                  <a:lnTo>
                    <a:pt x="96676" y="828537"/>
                  </a:lnTo>
                  <a:lnTo>
                    <a:pt x="126449" y="828725"/>
                  </a:lnTo>
                  <a:lnTo>
                    <a:pt x="157839" y="828626"/>
                  </a:lnTo>
                  <a:lnTo>
                    <a:pt x="225290" y="827593"/>
                  </a:lnTo>
                  <a:lnTo>
                    <a:pt x="298664" y="825481"/>
                  </a:lnTo>
                  <a:lnTo>
                    <a:pt x="377597" y="822337"/>
                  </a:lnTo>
                  <a:lnTo>
                    <a:pt x="461727" y="818206"/>
                  </a:lnTo>
                  <a:lnTo>
                    <a:pt x="550689" y="813133"/>
                  </a:lnTo>
                  <a:lnTo>
                    <a:pt x="644119" y="807165"/>
                  </a:lnTo>
                  <a:lnTo>
                    <a:pt x="741655" y="800347"/>
                  </a:lnTo>
                  <a:lnTo>
                    <a:pt x="894858" y="788625"/>
                  </a:lnTo>
                  <a:lnTo>
                    <a:pt x="1055251" y="775247"/>
                  </a:lnTo>
                  <a:lnTo>
                    <a:pt x="1221606" y="760365"/>
                  </a:lnTo>
                  <a:lnTo>
                    <a:pt x="1392695" y="744135"/>
                  </a:lnTo>
                  <a:lnTo>
                    <a:pt x="1567291" y="726709"/>
                  </a:lnTo>
                  <a:lnTo>
                    <a:pt x="1744165" y="708242"/>
                  </a:lnTo>
                  <a:lnTo>
                    <a:pt x="1922091" y="688888"/>
                  </a:lnTo>
                  <a:lnTo>
                    <a:pt x="2158839" y="661966"/>
                  </a:lnTo>
                  <a:lnTo>
                    <a:pt x="2392363" y="634105"/>
                  </a:lnTo>
                  <a:lnTo>
                    <a:pt x="2619754" y="605668"/>
                  </a:lnTo>
                  <a:lnTo>
                    <a:pt x="2784521" y="584182"/>
                  </a:lnTo>
                  <a:lnTo>
                    <a:pt x="2942974" y="562731"/>
                  </a:lnTo>
                  <a:lnTo>
                    <a:pt x="3093884" y="541468"/>
                  </a:lnTo>
                  <a:lnTo>
                    <a:pt x="3236024" y="520549"/>
                  </a:lnTo>
                  <a:lnTo>
                    <a:pt x="3368167" y="500125"/>
                  </a:lnTo>
                  <a:lnTo>
                    <a:pt x="3476625" y="482091"/>
                  </a:lnTo>
                  <a:lnTo>
                    <a:pt x="3476625" y="12953"/>
                  </a:lnTo>
                  <a:lnTo>
                    <a:pt x="347484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14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30"/>
              </a:spcBef>
            </a:pPr>
            <a:r>
              <a:rPr dirty="0"/>
              <a:t>Sangeeta</a:t>
            </a:r>
            <a:r>
              <a:rPr spc="-70" dirty="0"/>
              <a:t> </a:t>
            </a:r>
            <a:r>
              <a:rPr spc="-20" dirty="0"/>
              <a:t>Dutta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28344" y="1483423"/>
            <a:ext cx="45002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Current</a:t>
            </a:r>
            <a:r>
              <a:rPr sz="1800" spc="-8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Head</a:t>
            </a:r>
            <a:r>
              <a:rPr sz="1800" spc="-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Start</a:t>
            </a:r>
            <a:r>
              <a:rPr sz="1800" spc="6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/</a:t>
            </a:r>
            <a:r>
              <a:rPr sz="1800" spc="-3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Dual</a:t>
            </a:r>
            <a:r>
              <a:rPr sz="1800" spc="-5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EBEBEB"/>
                </a:solidFill>
                <a:latin typeface="Century Gothic"/>
                <a:cs typeface="Century Gothic"/>
              </a:rPr>
              <a:t>Credit</a:t>
            </a:r>
            <a:r>
              <a:rPr sz="1800" spc="-7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EBEBEB"/>
                </a:solidFill>
                <a:latin typeface="Century Gothic"/>
                <a:cs typeface="Century Gothic"/>
              </a:rPr>
              <a:t>Student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1762125"/>
            <a:ext cx="12192000" cy="5095875"/>
          </a:xfrm>
          <a:custGeom>
            <a:avLst/>
            <a:gdLst/>
            <a:ahLst/>
            <a:cxnLst/>
            <a:rect l="l" t="t" r="r" b="b"/>
            <a:pathLst>
              <a:path w="12192000" h="5095875">
                <a:moveTo>
                  <a:pt x="0" y="0"/>
                </a:moveTo>
                <a:lnTo>
                  <a:pt x="0" y="5095875"/>
                </a:lnTo>
                <a:lnTo>
                  <a:pt x="12192000" y="5095875"/>
                </a:lnTo>
                <a:lnTo>
                  <a:pt x="12192000" y="2162175"/>
                </a:lnTo>
                <a:lnTo>
                  <a:pt x="12191238" y="2162175"/>
                </a:lnTo>
                <a:lnTo>
                  <a:pt x="12191238" y="2412"/>
                </a:lnTo>
                <a:lnTo>
                  <a:pt x="11914505" y="54610"/>
                </a:lnTo>
                <a:lnTo>
                  <a:pt x="11639042" y="104394"/>
                </a:lnTo>
                <a:lnTo>
                  <a:pt x="11362309" y="153035"/>
                </a:lnTo>
                <a:lnTo>
                  <a:pt x="11084306" y="194817"/>
                </a:lnTo>
                <a:lnTo>
                  <a:pt x="10807573" y="236854"/>
                </a:lnTo>
                <a:lnTo>
                  <a:pt x="10529570" y="276098"/>
                </a:lnTo>
                <a:lnTo>
                  <a:pt x="10255250" y="309625"/>
                </a:lnTo>
                <a:lnTo>
                  <a:pt x="9977374" y="341502"/>
                </a:lnTo>
                <a:lnTo>
                  <a:pt x="9700641" y="370586"/>
                </a:lnTo>
                <a:lnTo>
                  <a:pt x="9428734" y="395859"/>
                </a:lnTo>
                <a:lnTo>
                  <a:pt x="9153271" y="421004"/>
                </a:lnTo>
                <a:lnTo>
                  <a:pt x="8881364" y="442087"/>
                </a:lnTo>
                <a:lnTo>
                  <a:pt x="8609457" y="458597"/>
                </a:lnTo>
                <a:lnTo>
                  <a:pt x="8338820" y="475741"/>
                </a:lnTo>
                <a:lnTo>
                  <a:pt x="8070596" y="490092"/>
                </a:lnTo>
                <a:lnTo>
                  <a:pt x="7804911" y="500252"/>
                </a:lnTo>
                <a:lnTo>
                  <a:pt x="7539101" y="509015"/>
                </a:lnTo>
                <a:lnTo>
                  <a:pt x="7275703" y="517398"/>
                </a:lnTo>
                <a:lnTo>
                  <a:pt x="7016115" y="521208"/>
                </a:lnTo>
                <a:lnTo>
                  <a:pt x="6756400" y="525399"/>
                </a:lnTo>
                <a:lnTo>
                  <a:pt x="6500368" y="527558"/>
                </a:lnTo>
                <a:lnTo>
                  <a:pt x="6246749" y="525399"/>
                </a:lnTo>
                <a:lnTo>
                  <a:pt x="5995670" y="525399"/>
                </a:lnTo>
                <a:lnTo>
                  <a:pt x="5747004" y="521208"/>
                </a:lnTo>
                <a:lnTo>
                  <a:pt x="5261737" y="509015"/>
                </a:lnTo>
                <a:lnTo>
                  <a:pt x="5025263" y="502285"/>
                </a:lnTo>
                <a:lnTo>
                  <a:pt x="4789932" y="492125"/>
                </a:lnTo>
                <a:lnTo>
                  <a:pt x="4558284" y="481329"/>
                </a:lnTo>
                <a:lnTo>
                  <a:pt x="4331589" y="471550"/>
                </a:lnTo>
                <a:lnTo>
                  <a:pt x="3888994" y="443864"/>
                </a:lnTo>
                <a:lnTo>
                  <a:pt x="3464814" y="414400"/>
                </a:lnTo>
                <a:lnTo>
                  <a:pt x="3057525" y="383539"/>
                </a:lnTo>
                <a:lnTo>
                  <a:pt x="2672334" y="349630"/>
                </a:lnTo>
                <a:lnTo>
                  <a:pt x="2304161" y="314198"/>
                </a:lnTo>
                <a:lnTo>
                  <a:pt x="1962785" y="276098"/>
                </a:lnTo>
                <a:lnTo>
                  <a:pt x="1642110" y="238505"/>
                </a:lnTo>
                <a:lnTo>
                  <a:pt x="1347089" y="201040"/>
                </a:lnTo>
                <a:lnTo>
                  <a:pt x="1076490" y="165735"/>
                </a:lnTo>
                <a:lnTo>
                  <a:pt x="836320" y="132079"/>
                </a:lnTo>
                <a:lnTo>
                  <a:pt x="436448" y="73533"/>
                </a:lnTo>
                <a:lnTo>
                  <a:pt x="282841" y="483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8617" y="2556192"/>
            <a:ext cx="5280025" cy="350710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313690">
              <a:lnSpc>
                <a:spcPts val="1650"/>
              </a:lnSpc>
              <a:spcBef>
                <a:spcPts val="280"/>
              </a:spcBef>
            </a:pPr>
            <a:r>
              <a:rPr sz="1500" spc="-10" dirty="0">
                <a:latin typeface="Century Gothic"/>
                <a:cs typeface="Century Gothic"/>
              </a:rPr>
              <a:t>Sangeeta</a:t>
            </a:r>
            <a:r>
              <a:rPr sz="1500" spc="-6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is</a:t>
            </a:r>
            <a:r>
              <a:rPr sz="1500" spc="6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a</a:t>
            </a:r>
            <a:r>
              <a:rPr sz="1500" spc="-6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current</a:t>
            </a:r>
            <a:r>
              <a:rPr sz="1500" spc="-7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Dual</a:t>
            </a:r>
            <a:r>
              <a:rPr sz="1500" spc="-1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Credit</a:t>
            </a:r>
            <a:r>
              <a:rPr sz="1500" spc="-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student</a:t>
            </a:r>
            <a:r>
              <a:rPr sz="1500" spc="-3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studying</a:t>
            </a:r>
            <a:r>
              <a:rPr sz="1500" spc="-50" dirty="0">
                <a:latin typeface="Century Gothic"/>
                <a:cs typeface="Century Gothic"/>
              </a:rPr>
              <a:t> </a:t>
            </a:r>
            <a:r>
              <a:rPr sz="1500" spc="-20" dirty="0">
                <a:latin typeface="Century Gothic"/>
                <a:cs typeface="Century Gothic"/>
              </a:rPr>
              <a:t>full </a:t>
            </a:r>
            <a:r>
              <a:rPr sz="1500" dirty="0">
                <a:latin typeface="Century Gothic"/>
                <a:cs typeface="Century Gothic"/>
              </a:rPr>
              <a:t>time</a:t>
            </a:r>
            <a:r>
              <a:rPr sz="1500" spc="-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at</a:t>
            </a:r>
            <a:r>
              <a:rPr sz="1500" spc="-5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VIU</a:t>
            </a:r>
            <a:r>
              <a:rPr sz="1500" spc="-12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in</a:t>
            </a:r>
            <a:r>
              <a:rPr sz="1500" spc="6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the</a:t>
            </a:r>
            <a:r>
              <a:rPr sz="1500" spc="-6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Dental</a:t>
            </a:r>
            <a:r>
              <a:rPr sz="1500" spc="-6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Assistant</a:t>
            </a:r>
            <a:r>
              <a:rPr sz="1500" spc="25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Program.</a:t>
            </a:r>
            <a:endParaRPr sz="1500">
              <a:latin typeface="Century Gothic"/>
              <a:cs typeface="Century Gothic"/>
            </a:endParaRPr>
          </a:p>
          <a:p>
            <a:pPr marL="12700" marR="150495">
              <a:lnSpc>
                <a:spcPct val="89000"/>
              </a:lnSpc>
              <a:spcBef>
                <a:spcPts val="1000"/>
              </a:spcBef>
            </a:pPr>
            <a:r>
              <a:rPr sz="1500" dirty="0">
                <a:latin typeface="Century Gothic"/>
                <a:cs typeface="Century Gothic"/>
              </a:rPr>
              <a:t>Through</a:t>
            </a:r>
            <a:r>
              <a:rPr sz="1500" spc="2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the</a:t>
            </a:r>
            <a:r>
              <a:rPr sz="1500" spc="-1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Dental</a:t>
            </a:r>
            <a:r>
              <a:rPr sz="1500" spc="-80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Assistant,</a:t>
            </a:r>
            <a:r>
              <a:rPr sz="1500" spc="-9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Dual</a:t>
            </a:r>
            <a:r>
              <a:rPr sz="1500" spc="-1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Credit</a:t>
            </a:r>
            <a:r>
              <a:rPr sz="1500" spc="50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Headstart </a:t>
            </a:r>
            <a:r>
              <a:rPr sz="1500" dirty="0">
                <a:latin typeface="Century Gothic"/>
                <a:cs typeface="Century Gothic"/>
              </a:rPr>
              <a:t>program,</a:t>
            </a:r>
            <a:r>
              <a:rPr sz="1500" spc="-6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all</a:t>
            </a:r>
            <a:r>
              <a:rPr sz="1500" spc="-65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the</a:t>
            </a:r>
            <a:r>
              <a:rPr sz="1500" spc="-12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credits</a:t>
            </a:r>
            <a:r>
              <a:rPr sz="1500" spc="1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Sangeeta</a:t>
            </a:r>
            <a:r>
              <a:rPr sz="1500" spc="3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earns</a:t>
            </a:r>
            <a:r>
              <a:rPr sz="1500" spc="-5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in</a:t>
            </a:r>
            <a:r>
              <a:rPr sz="1500" spc="-1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her</a:t>
            </a:r>
            <a:r>
              <a:rPr sz="1500" spc="-5" dirty="0">
                <a:latin typeface="Century Gothic"/>
                <a:cs typeface="Century Gothic"/>
              </a:rPr>
              <a:t> </a:t>
            </a:r>
            <a:r>
              <a:rPr sz="1500" spc="-40" dirty="0">
                <a:latin typeface="Century Gothic"/>
                <a:cs typeface="Century Gothic"/>
              </a:rPr>
              <a:t>Univ</a:t>
            </a:r>
            <a:r>
              <a:rPr sz="1500" spc="-275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ersity Program</a:t>
            </a:r>
            <a:r>
              <a:rPr sz="1500" spc="-2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also</a:t>
            </a:r>
            <a:r>
              <a:rPr sz="1500" spc="-4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count</a:t>
            </a:r>
            <a:r>
              <a:rPr sz="1500" spc="-2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as</a:t>
            </a:r>
            <a:r>
              <a:rPr sz="1500" spc="-15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electiv</a:t>
            </a:r>
            <a:r>
              <a:rPr sz="1500" spc="-27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e</a:t>
            </a:r>
            <a:r>
              <a:rPr sz="1500" spc="-114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credits</a:t>
            </a:r>
            <a:r>
              <a:rPr sz="1500" spc="5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towards</a:t>
            </a:r>
            <a:r>
              <a:rPr sz="1500" spc="-9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her</a:t>
            </a:r>
            <a:r>
              <a:rPr sz="1500" spc="-40" dirty="0">
                <a:latin typeface="Century Gothic"/>
                <a:cs typeface="Century Gothic"/>
              </a:rPr>
              <a:t> </a:t>
            </a:r>
            <a:r>
              <a:rPr sz="1500" spc="-20" dirty="0">
                <a:latin typeface="Century Gothic"/>
                <a:cs typeface="Century Gothic"/>
              </a:rPr>
              <a:t>high </a:t>
            </a:r>
            <a:r>
              <a:rPr sz="1500" dirty="0">
                <a:latin typeface="Century Gothic"/>
                <a:cs typeface="Century Gothic"/>
              </a:rPr>
              <a:t>school</a:t>
            </a:r>
            <a:r>
              <a:rPr sz="1500" spc="-25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Diploma.</a:t>
            </a:r>
            <a:endParaRPr sz="1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endParaRPr sz="1500">
              <a:latin typeface="Century Gothic"/>
              <a:cs typeface="Century Gothic"/>
            </a:endParaRPr>
          </a:p>
          <a:p>
            <a:pPr marL="12700" marR="5080">
              <a:lnSpc>
                <a:spcPts val="1650"/>
              </a:lnSpc>
              <a:spcBef>
                <a:spcPts val="5"/>
              </a:spcBef>
            </a:pPr>
            <a:r>
              <a:rPr sz="1500" dirty="0">
                <a:latin typeface="Century Gothic"/>
                <a:cs typeface="Century Gothic"/>
              </a:rPr>
              <a:t>When</a:t>
            </a:r>
            <a:r>
              <a:rPr sz="1500" spc="80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Sangeeta</a:t>
            </a:r>
            <a:r>
              <a:rPr sz="1500" spc="-6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graduates</a:t>
            </a:r>
            <a:r>
              <a:rPr sz="1500" spc="-6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from Ballenas</a:t>
            </a:r>
            <a:r>
              <a:rPr sz="1500" spc="-10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in</a:t>
            </a:r>
            <a:r>
              <a:rPr sz="1500" spc="-2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June,</a:t>
            </a:r>
            <a:r>
              <a:rPr sz="1500" spc="-5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she</a:t>
            </a:r>
            <a:r>
              <a:rPr sz="1500" spc="-80" dirty="0">
                <a:latin typeface="Century Gothic"/>
                <a:cs typeface="Century Gothic"/>
              </a:rPr>
              <a:t> </a:t>
            </a:r>
            <a:r>
              <a:rPr sz="1500" spc="-20" dirty="0">
                <a:latin typeface="Century Gothic"/>
                <a:cs typeface="Century Gothic"/>
              </a:rPr>
              <a:t>will </a:t>
            </a:r>
            <a:r>
              <a:rPr sz="1500" dirty="0">
                <a:latin typeface="Century Gothic"/>
                <a:cs typeface="Century Gothic"/>
              </a:rPr>
              <a:t>be</a:t>
            </a:r>
            <a:r>
              <a:rPr sz="1500" spc="-6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earning</a:t>
            </a:r>
            <a:r>
              <a:rPr sz="1500" spc="6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two</a:t>
            </a:r>
            <a:r>
              <a:rPr sz="1500" spc="-125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credentials:</a:t>
            </a:r>
            <a:endParaRPr sz="15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F7F7F7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sz="1500" dirty="0">
                <a:latin typeface="Century Gothic"/>
                <a:cs typeface="Century Gothic"/>
              </a:rPr>
              <a:t>A</a:t>
            </a:r>
            <a:r>
              <a:rPr sz="1500" spc="-9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high</a:t>
            </a:r>
            <a:r>
              <a:rPr sz="1500" spc="7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school</a:t>
            </a:r>
            <a:r>
              <a:rPr sz="1500" spc="-105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Diploma</a:t>
            </a:r>
            <a:endParaRPr sz="1500">
              <a:latin typeface="Century Gothic"/>
              <a:cs typeface="Century Gothic"/>
            </a:endParaRPr>
          </a:p>
          <a:p>
            <a:pPr marL="1461135">
              <a:lnSpc>
                <a:spcPct val="100000"/>
              </a:lnSpc>
              <a:spcBef>
                <a:spcPts val="855"/>
              </a:spcBef>
            </a:pPr>
            <a:r>
              <a:rPr sz="1550" b="1" spc="-25" dirty="0">
                <a:latin typeface="Century Gothic"/>
                <a:cs typeface="Century Gothic"/>
              </a:rPr>
              <a:t>AND</a:t>
            </a:r>
            <a:endParaRPr sz="1550">
              <a:latin typeface="Century Gothic"/>
              <a:cs typeface="Century Gothic"/>
            </a:endParaRPr>
          </a:p>
          <a:p>
            <a:pPr marL="355600" marR="392430" indent="-343535">
              <a:lnSpc>
                <a:spcPts val="1650"/>
              </a:lnSpc>
              <a:spcBef>
                <a:spcPts val="994"/>
              </a:spcBef>
              <a:buClr>
                <a:srgbClr val="F7F7F7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sz="1500" dirty="0">
                <a:latin typeface="Century Gothic"/>
                <a:cs typeface="Century Gothic"/>
              </a:rPr>
              <a:t>A</a:t>
            </a:r>
            <a:r>
              <a:rPr sz="1500" spc="-5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Dental</a:t>
            </a:r>
            <a:r>
              <a:rPr sz="1500" spc="-6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Assistant</a:t>
            </a:r>
            <a:r>
              <a:rPr sz="1500" spc="20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Certificate</a:t>
            </a:r>
            <a:r>
              <a:rPr sz="1500" spc="11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–</a:t>
            </a:r>
            <a:r>
              <a:rPr sz="1500" spc="1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with</a:t>
            </a:r>
            <a:r>
              <a:rPr sz="1500" spc="-7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ZERO</a:t>
            </a:r>
            <a:r>
              <a:rPr sz="1500" spc="-90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student </a:t>
            </a:r>
            <a:r>
              <a:rPr sz="1500" dirty="0">
                <a:latin typeface="Century Gothic"/>
                <a:cs typeface="Century Gothic"/>
              </a:rPr>
              <a:t>debt,</a:t>
            </a:r>
            <a:r>
              <a:rPr sz="1500" spc="-9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and</a:t>
            </a:r>
            <a:r>
              <a:rPr sz="1500" spc="-3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direct</a:t>
            </a:r>
            <a:r>
              <a:rPr sz="1500" spc="3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employment</a:t>
            </a:r>
            <a:r>
              <a:rPr sz="1500" spc="-105" dirty="0">
                <a:latin typeface="Century Gothic"/>
                <a:cs typeface="Century Gothic"/>
              </a:rPr>
              <a:t> </a:t>
            </a:r>
            <a:r>
              <a:rPr sz="1500" spc="-20" dirty="0">
                <a:latin typeface="Century Gothic"/>
                <a:cs typeface="Century Gothic"/>
              </a:rPr>
              <a:t>ready</a:t>
            </a:r>
            <a:endParaRPr sz="1500">
              <a:latin typeface="Century Gothic"/>
              <a:cs typeface="Century Gothic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96000" y="2724150"/>
            <a:ext cx="575310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6250" y="1020127"/>
            <a:ext cx="3122930" cy="9677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55"/>
              </a:spcBef>
            </a:pPr>
            <a:r>
              <a:rPr sz="2150" u="none" dirty="0"/>
              <a:t>Summer</a:t>
            </a:r>
            <a:r>
              <a:rPr sz="2150" u="none" spc="60" dirty="0"/>
              <a:t> </a:t>
            </a:r>
            <a:r>
              <a:rPr sz="2150" u="none" dirty="0"/>
              <a:t>Explore</a:t>
            </a:r>
            <a:r>
              <a:rPr sz="2150" u="none" spc="155" dirty="0"/>
              <a:t> </a:t>
            </a:r>
            <a:r>
              <a:rPr sz="2150" u="none" spc="-25" dirty="0"/>
              <a:t>The </a:t>
            </a:r>
            <a:r>
              <a:rPr sz="2150" u="none" dirty="0"/>
              <a:t>Trades/Career</a:t>
            </a:r>
            <a:r>
              <a:rPr sz="2150" u="none" spc="204" dirty="0"/>
              <a:t> </a:t>
            </a:r>
            <a:r>
              <a:rPr sz="2150" u="none" spc="-10" dirty="0"/>
              <a:t>Options </a:t>
            </a:r>
            <a:r>
              <a:rPr sz="2150" u="none" dirty="0"/>
              <a:t>July-</a:t>
            </a:r>
            <a:r>
              <a:rPr sz="2150" u="none" spc="100" dirty="0"/>
              <a:t> </a:t>
            </a:r>
            <a:r>
              <a:rPr sz="2150" u="none" dirty="0"/>
              <a:t>August-</a:t>
            </a:r>
            <a:r>
              <a:rPr sz="2150" u="none" spc="110" dirty="0"/>
              <a:t> </a:t>
            </a:r>
            <a:r>
              <a:rPr sz="2150" u="none" dirty="0"/>
              <a:t>2015-</a:t>
            </a:r>
            <a:r>
              <a:rPr sz="2150" u="none" spc="-20" dirty="0"/>
              <a:t>2023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6826250" y="2154872"/>
            <a:ext cx="4634230" cy="32861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908050">
              <a:lnSpc>
                <a:spcPts val="1730"/>
              </a:lnSpc>
              <a:spcBef>
                <a:spcPts val="290"/>
              </a:spcBef>
            </a:pP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-Students</a:t>
            </a:r>
            <a:r>
              <a:rPr sz="1550" spc="12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earn certifications</a:t>
            </a:r>
            <a:r>
              <a:rPr sz="1550" spc="35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–</a:t>
            </a:r>
            <a:r>
              <a:rPr sz="1550" spc="3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First</a:t>
            </a:r>
            <a:r>
              <a:rPr sz="1550" spc="12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spc="-20" dirty="0">
                <a:solidFill>
                  <a:srgbClr val="EBEBEB"/>
                </a:solidFill>
                <a:latin typeface="Century Gothic"/>
                <a:cs typeface="Century Gothic"/>
              </a:rPr>
              <a:t>Aid,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Personality</a:t>
            </a:r>
            <a:r>
              <a:rPr sz="1550" spc="22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EBEBEB"/>
                </a:solidFill>
                <a:latin typeface="Century Gothic"/>
                <a:cs typeface="Century Gothic"/>
              </a:rPr>
              <a:t>Dimensions</a:t>
            </a:r>
            <a:endParaRPr sz="1550">
              <a:latin typeface="Century Gothic"/>
              <a:cs typeface="Century Gothic"/>
            </a:endParaRPr>
          </a:p>
          <a:p>
            <a:pPr marL="135255" indent="-122555">
              <a:lnSpc>
                <a:spcPct val="100000"/>
              </a:lnSpc>
              <a:spcBef>
                <a:spcPts val="1635"/>
              </a:spcBef>
              <a:buChar char="-"/>
              <a:tabLst>
                <a:tab pos="135255" algn="l"/>
              </a:tabLst>
            </a:pP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Tour</a:t>
            </a:r>
            <a:r>
              <a:rPr sz="1550" spc="8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of</a:t>
            </a:r>
            <a:r>
              <a:rPr sz="1550" spc="6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Post</a:t>
            </a:r>
            <a:r>
              <a:rPr sz="1550" spc="10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Secondary</a:t>
            </a:r>
            <a:r>
              <a:rPr sz="1550" spc="16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Institutions-</a:t>
            </a:r>
            <a:r>
              <a:rPr sz="1550" spc="34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VIU/</a:t>
            </a:r>
            <a:r>
              <a:rPr sz="1550" spc="10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spc="-25" dirty="0">
                <a:solidFill>
                  <a:srgbClr val="EBEBEB"/>
                </a:solidFill>
                <a:latin typeface="Century Gothic"/>
                <a:cs typeface="Century Gothic"/>
              </a:rPr>
              <a:t>NIC</a:t>
            </a:r>
            <a:endParaRPr sz="1550">
              <a:latin typeface="Century Gothic"/>
              <a:cs typeface="Century Gothic"/>
            </a:endParaRPr>
          </a:p>
          <a:p>
            <a:pPr marL="12700" marR="828040" indent="122555">
              <a:lnSpc>
                <a:spcPts val="1730"/>
              </a:lnSpc>
              <a:spcBef>
                <a:spcPts val="1760"/>
              </a:spcBef>
              <a:buChar char="-"/>
              <a:tabLst>
                <a:tab pos="135255" algn="l"/>
              </a:tabLst>
            </a:pP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2</a:t>
            </a:r>
            <a:r>
              <a:rPr sz="1550" spc="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Week</a:t>
            </a:r>
            <a:r>
              <a:rPr sz="1550" spc="3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Work</a:t>
            </a:r>
            <a:r>
              <a:rPr sz="1550" spc="18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Experience</a:t>
            </a:r>
            <a:r>
              <a:rPr sz="1550" spc="17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with</a:t>
            </a:r>
            <a:r>
              <a:rPr sz="1550" spc="8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EBEBEB"/>
                </a:solidFill>
                <a:latin typeface="Century Gothic"/>
                <a:cs typeface="Century Gothic"/>
              </a:rPr>
              <a:t>chosen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Trade/Career</a:t>
            </a:r>
            <a:r>
              <a:rPr sz="1550" spc="22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Option</a:t>
            </a:r>
            <a:r>
              <a:rPr sz="1550" spc="2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–</a:t>
            </a:r>
            <a:r>
              <a:rPr sz="1550" spc="-5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WEX</a:t>
            </a:r>
            <a:r>
              <a:rPr sz="1550" spc="1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EBEBEB"/>
                </a:solidFill>
                <a:latin typeface="Century Gothic"/>
                <a:cs typeface="Century Gothic"/>
              </a:rPr>
              <a:t>Credits</a:t>
            </a:r>
            <a:endParaRPr sz="1550">
              <a:latin typeface="Century Gothic"/>
              <a:cs typeface="Century Gothic"/>
            </a:endParaRPr>
          </a:p>
          <a:p>
            <a:pPr marL="12700" marR="5080" indent="122555">
              <a:lnSpc>
                <a:spcPts val="1730"/>
              </a:lnSpc>
              <a:spcBef>
                <a:spcPts val="1720"/>
              </a:spcBef>
              <a:buChar char="-"/>
              <a:tabLst>
                <a:tab pos="135255" algn="l"/>
              </a:tabLst>
            </a:pP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Summer</a:t>
            </a:r>
            <a:r>
              <a:rPr sz="1550" spc="-4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Program</a:t>
            </a:r>
            <a:r>
              <a:rPr sz="1550" spc="24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bridges</a:t>
            </a:r>
            <a:r>
              <a:rPr sz="1550" spc="29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students</a:t>
            </a:r>
            <a:r>
              <a:rPr sz="1550" spc="2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to</a:t>
            </a:r>
            <a:r>
              <a:rPr sz="1550" spc="8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our</a:t>
            </a:r>
            <a:r>
              <a:rPr sz="1550" spc="3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spc="-20" dirty="0">
                <a:solidFill>
                  <a:srgbClr val="EBEBEB"/>
                </a:solidFill>
                <a:latin typeface="Century Gothic"/>
                <a:cs typeface="Century Gothic"/>
              </a:rPr>
              <a:t>Dual </a:t>
            </a:r>
            <a:r>
              <a:rPr sz="1550" dirty="0">
                <a:solidFill>
                  <a:srgbClr val="EBEBEB"/>
                </a:solidFill>
                <a:latin typeface="Century Gothic"/>
                <a:cs typeface="Century Gothic"/>
              </a:rPr>
              <a:t>Credit</a:t>
            </a:r>
            <a:r>
              <a:rPr sz="1550" spc="13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EBEBEB"/>
                </a:solidFill>
                <a:latin typeface="Century Gothic"/>
                <a:cs typeface="Century Gothic"/>
              </a:rPr>
              <a:t>program</a:t>
            </a:r>
            <a:endParaRPr sz="15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  <a:tabLst>
                <a:tab pos="1784985" algn="l"/>
              </a:tabLst>
            </a:pPr>
            <a:r>
              <a:rPr sz="2150" dirty="0">
                <a:solidFill>
                  <a:srgbClr val="EBEBEB"/>
                </a:solidFill>
                <a:latin typeface="Century Gothic"/>
                <a:cs typeface="Century Gothic"/>
              </a:rPr>
              <a:t>Fire</a:t>
            </a:r>
            <a:r>
              <a:rPr sz="2150" spc="6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EBEBEB"/>
                </a:solidFill>
                <a:latin typeface="Century Gothic"/>
                <a:cs typeface="Century Gothic"/>
              </a:rPr>
              <a:t>Camp</a:t>
            </a:r>
            <a:r>
              <a:rPr sz="2150" spc="10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150" spc="-50" dirty="0">
                <a:solidFill>
                  <a:srgbClr val="EBEBEB"/>
                </a:solidFill>
                <a:latin typeface="Century Gothic"/>
                <a:cs typeface="Century Gothic"/>
              </a:rPr>
              <a:t>–</a:t>
            </a:r>
            <a:r>
              <a:rPr sz="2150" dirty="0">
                <a:solidFill>
                  <a:srgbClr val="EBEBEB"/>
                </a:solidFill>
                <a:latin typeface="Century Gothic"/>
                <a:cs typeface="Century Gothic"/>
              </a:rPr>
              <a:t>	</a:t>
            </a:r>
            <a:r>
              <a:rPr sz="2150" spc="50" dirty="0">
                <a:solidFill>
                  <a:srgbClr val="EBEBEB"/>
                </a:solidFill>
                <a:latin typeface="Century Gothic"/>
                <a:cs typeface="Century Gothic"/>
              </a:rPr>
              <a:t>March</a:t>
            </a:r>
            <a:r>
              <a:rPr sz="2150" spc="-10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EBEBEB"/>
                </a:solidFill>
                <a:latin typeface="Century Gothic"/>
                <a:cs typeface="Century Gothic"/>
              </a:rPr>
              <a:t>19-25,</a:t>
            </a:r>
            <a:r>
              <a:rPr sz="2150" spc="19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150" spc="-20" dirty="0">
                <a:solidFill>
                  <a:srgbClr val="EBEBEB"/>
                </a:solidFill>
                <a:latin typeface="Century Gothic"/>
                <a:cs typeface="Century Gothic"/>
              </a:rPr>
              <a:t>2023</a:t>
            </a:r>
            <a:endParaRPr sz="2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150" spc="65" dirty="0">
                <a:solidFill>
                  <a:srgbClr val="EBEBEB"/>
                </a:solidFill>
                <a:latin typeface="Century Gothic"/>
                <a:cs typeface="Century Gothic"/>
              </a:rPr>
              <a:t>RCMP</a:t>
            </a:r>
            <a:r>
              <a:rPr sz="2150" spc="-14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EBEBEB"/>
                </a:solidFill>
                <a:latin typeface="Century Gothic"/>
                <a:cs typeface="Century Gothic"/>
              </a:rPr>
              <a:t>Camp</a:t>
            </a:r>
            <a:r>
              <a:rPr sz="2150" spc="8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EBEBEB"/>
                </a:solidFill>
                <a:latin typeface="Century Gothic"/>
                <a:cs typeface="Century Gothic"/>
              </a:rPr>
              <a:t>-</a:t>
            </a:r>
            <a:r>
              <a:rPr sz="215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EBEBEB"/>
                </a:solidFill>
                <a:latin typeface="Century Gothic"/>
                <a:cs typeface="Century Gothic"/>
              </a:rPr>
              <a:t>July</a:t>
            </a:r>
            <a:r>
              <a:rPr sz="2150" spc="8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EBEBEB"/>
                </a:solidFill>
                <a:latin typeface="Century Gothic"/>
                <a:cs typeface="Century Gothic"/>
              </a:rPr>
              <a:t>3</a:t>
            </a:r>
            <a:r>
              <a:rPr sz="2150" spc="1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EBEBEB"/>
                </a:solidFill>
                <a:latin typeface="Century Gothic"/>
                <a:cs typeface="Century Gothic"/>
              </a:rPr>
              <a:t>-</a:t>
            </a:r>
            <a:r>
              <a:rPr sz="215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150" dirty="0">
                <a:solidFill>
                  <a:srgbClr val="EBEBEB"/>
                </a:solidFill>
                <a:latin typeface="Century Gothic"/>
                <a:cs typeface="Century Gothic"/>
              </a:rPr>
              <a:t>7,</a:t>
            </a:r>
            <a:r>
              <a:rPr sz="2150" spc="114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150" spc="-20" dirty="0">
                <a:solidFill>
                  <a:srgbClr val="EBEBEB"/>
                </a:solidFill>
                <a:latin typeface="Century Gothic"/>
                <a:cs typeface="Century Gothic"/>
              </a:rPr>
              <a:t>2023</a:t>
            </a:r>
            <a:endParaRPr sz="215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2925" y="580961"/>
            <a:ext cx="5615305" cy="5767705"/>
            <a:chOff x="542925" y="580961"/>
            <a:chExt cx="5615305" cy="57677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25" y="580961"/>
              <a:ext cx="5615051" cy="57674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609599"/>
              <a:ext cx="5486400" cy="5638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19550" cy="6858000"/>
          </a:xfrm>
          <a:custGeom>
            <a:avLst/>
            <a:gdLst/>
            <a:ahLst/>
            <a:cxnLst/>
            <a:rect l="l" t="t" r="r" b="b"/>
            <a:pathLst>
              <a:path w="4019550" h="6858000">
                <a:moveTo>
                  <a:pt x="0" y="6858000"/>
                </a:moveTo>
                <a:lnTo>
                  <a:pt x="4019550" y="6858000"/>
                </a:lnTo>
                <a:lnTo>
                  <a:pt x="401955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5750" y="0"/>
            <a:ext cx="4010025" cy="6858000"/>
          </a:xfrm>
          <a:custGeom>
            <a:avLst/>
            <a:gdLst/>
            <a:ahLst/>
            <a:cxnLst/>
            <a:rect l="l" t="t" r="r" b="b"/>
            <a:pathLst>
              <a:path w="4010025" h="6858000">
                <a:moveTo>
                  <a:pt x="0" y="6858000"/>
                </a:moveTo>
                <a:lnTo>
                  <a:pt x="4010025" y="6858000"/>
                </a:lnTo>
                <a:lnTo>
                  <a:pt x="40100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1975" y="0"/>
            <a:ext cx="4010025" cy="6858000"/>
          </a:xfrm>
          <a:custGeom>
            <a:avLst/>
            <a:gdLst/>
            <a:ahLst/>
            <a:cxnLst/>
            <a:rect l="l" t="t" r="r" b="b"/>
            <a:pathLst>
              <a:path w="4010025" h="6858000">
                <a:moveTo>
                  <a:pt x="0" y="6858000"/>
                </a:moveTo>
                <a:lnTo>
                  <a:pt x="4010025" y="6858000"/>
                </a:lnTo>
                <a:lnTo>
                  <a:pt x="40100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2666999"/>
            <a:ext cx="4038600" cy="4191000"/>
            <a:chOff x="0" y="2666999"/>
            <a:chExt cx="4038600" cy="4191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66999"/>
              <a:ext cx="4038599" cy="4190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95600"/>
              <a:ext cx="1523999" cy="23622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0600" y="1676400"/>
            <a:ext cx="2819400" cy="28194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01000" y="0"/>
            <a:ext cx="1600200" cy="1143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10600" y="6095999"/>
            <a:ext cx="990600" cy="7619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391775" y="0"/>
            <a:ext cx="776605" cy="1214755"/>
            <a:chOff x="10391775" y="0"/>
            <a:chExt cx="776605" cy="121475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1775" y="0"/>
              <a:ext cx="776287" cy="121437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439400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9575" y="352425"/>
            <a:ext cx="3400425" cy="2569337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01955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" y="68580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52950" y="323850"/>
            <a:ext cx="3086100" cy="274320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object 1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3390900"/>
                  </a:moveTo>
                  <a:lnTo>
                    <a:pt x="8181975" y="3390900"/>
                  </a:lnTo>
                  <a:lnTo>
                    <a:pt x="8181975" y="0"/>
                  </a:lnTo>
                  <a:lnTo>
                    <a:pt x="8105775" y="0"/>
                  </a:lnTo>
                  <a:lnTo>
                    <a:pt x="8105775" y="3390900"/>
                  </a:lnTo>
                  <a:lnTo>
                    <a:pt x="0" y="3390900"/>
                  </a:lnTo>
                  <a:lnTo>
                    <a:pt x="0" y="3467100"/>
                  </a:lnTo>
                  <a:lnTo>
                    <a:pt x="8105775" y="3467100"/>
                  </a:lnTo>
                  <a:lnTo>
                    <a:pt x="8105775" y="6858000"/>
                  </a:lnTo>
                  <a:lnTo>
                    <a:pt x="8181975" y="6858000"/>
                  </a:lnTo>
                  <a:lnTo>
                    <a:pt x="8181975" y="3467100"/>
                  </a:lnTo>
                  <a:lnTo>
                    <a:pt x="12192000" y="3467100"/>
                  </a:lnTo>
                  <a:lnTo>
                    <a:pt x="12192000" y="3390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650" y="3781425"/>
              <a:ext cx="2876550" cy="27527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29125" y="3916807"/>
              <a:ext cx="3337179" cy="25125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96300" y="3952912"/>
              <a:ext cx="3400425" cy="23389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86750" y="400050"/>
              <a:ext cx="3819525" cy="2590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6" y="2524125"/>
              <a:ext cx="12188083" cy="18573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117597" cy="25241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0"/>
              <a:ext cx="3038475" cy="25241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599" y="0"/>
              <a:ext cx="3314700" cy="25241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2475" y="3047"/>
              <a:ext cx="3819525" cy="25210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381498"/>
              <a:ext cx="12191999" cy="2476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E62A332CC704EA6056CC8288CE374" ma:contentTypeVersion="1" ma:contentTypeDescription="Create a new document." ma:contentTypeScope="" ma:versionID="c1828120ea1f85b934a6a57adc6bdfa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0154e0646a011901100ccbc55e17e4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A1CCDE-BDB7-46C3-9A75-79FD140411C6}"/>
</file>

<file path=customXml/itemProps2.xml><?xml version="1.0" encoding="utf-8"?>
<ds:datastoreItem xmlns:ds="http://schemas.openxmlformats.org/officeDocument/2006/customXml" ds:itemID="{10C508E1-53ED-473E-B7A7-8AF1A9BFB1DA}"/>
</file>

<file path=customXml/itemProps3.xml><?xml version="1.0" encoding="utf-8"?>
<ds:datastoreItem xmlns:ds="http://schemas.openxmlformats.org/officeDocument/2006/customXml" ds:itemID="{01A209BA-A630-4770-B782-DB52A95B8BA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Office Theme</vt:lpstr>
      <vt:lpstr>PowerPoint Presentation</vt:lpstr>
      <vt:lpstr>Work Experience</vt:lpstr>
      <vt:lpstr>Work In Trades – Youth Apprenticeships</vt:lpstr>
      <vt:lpstr>Train in Trades – Dual Credit</vt:lpstr>
      <vt:lpstr>Train in Trades – Dual Credit</vt:lpstr>
      <vt:lpstr>Sangeeta Dutta</vt:lpstr>
      <vt:lpstr>Summer Explore The Trades/Career Options July- August- 2015-2023</vt:lpstr>
      <vt:lpstr>PowerPoint Presentation</vt:lpstr>
      <vt:lpstr>PowerPoint Presentation</vt:lpstr>
      <vt:lpstr>Elementary Career Education Support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Sherrie Brown</cp:lastModifiedBy>
  <cp:revision>1</cp:revision>
  <dcterms:created xsi:type="dcterms:W3CDTF">2024-02-06T19:36:39Z</dcterms:created>
  <dcterms:modified xsi:type="dcterms:W3CDTF">2024-02-06T19:36:57Z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2024-01-26T00:00:00Z</vt:filetime>
  </property>
  <property fmtid="{D5CDD505-2E9C-101B-9397-08002B2CF9AE}" pid="3" name="LastSaved">
    <vt:filetime>2024-02-06T00:00:00Z</vt:filetime>
  </property>
  <property fmtid="{D5CDD505-2E9C-101B-9397-08002B2CF9AE}" pid="4" name="ContentTypeId">
    <vt:lpwstr>0x0101009E5E62A332CC704EA6056CC8288CE374</vt:lpwstr>
  </property>
</Properties>
</file>