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 id="2147483700" r:id="rId5"/>
  </p:sldMasterIdLst>
  <p:notesMasterIdLst>
    <p:notesMasterId r:id="rId36"/>
  </p:notesMasterIdLst>
  <p:sldIdLst>
    <p:sldId id="256" r:id="rId6"/>
    <p:sldId id="257" r:id="rId7"/>
    <p:sldId id="268" r:id="rId8"/>
    <p:sldId id="258" r:id="rId9"/>
    <p:sldId id="259" r:id="rId10"/>
    <p:sldId id="283" r:id="rId11"/>
    <p:sldId id="269" r:id="rId12"/>
    <p:sldId id="279" r:id="rId13"/>
    <p:sldId id="261" r:id="rId14"/>
    <p:sldId id="282" r:id="rId15"/>
    <p:sldId id="266" r:id="rId16"/>
    <p:sldId id="267" r:id="rId17"/>
    <p:sldId id="293" r:id="rId18"/>
    <p:sldId id="262" r:id="rId19"/>
    <p:sldId id="280" r:id="rId20"/>
    <p:sldId id="270" r:id="rId21"/>
    <p:sldId id="285" r:id="rId22"/>
    <p:sldId id="292" r:id="rId23"/>
    <p:sldId id="263" r:id="rId24"/>
    <p:sldId id="278" r:id="rId25"/>
    <p:sldId id="260" r:id="rId26"/>
    <p:sldId id="265" r:id="rId27"/>
    <p:sldId id="286" r:id="rId28"/>
    <p:sldId id="271" r:id="rId29"/>
    <p:sldId id="284" r:id="rId30"/>
    <p:sldId id="272" r:id="rId31"/>
    <p:sldId id="291" r:id="rId32"/>
    <p:sldId id="287" r:id="rId33"/>
    <p:sldId id="288" r:id="rId34"/>
    <p:sldId id="290" r:id="rId35"/>
  </p:sldIdLst>
  <p:sldSz cx="9144000" cy="6858000" type="screen4x3"/>
  <p:notesSz cx="7010400" cy="9236075"/>
  <p:defaultTextStyle>
    <a:defPPr>
      <a:defRPr lang="en-US"/>
    </a:defPPr>
    <a:lvl1pPr algn="ctr" rtl="0" eaLnBrk="0" fontAlgn="base" hangingPunct="0">
      <a:spcBef>
        <a:spcPct val="0"/>
      </a:spcBef>
      <a:spcAft>
        <a:spcPct val="0"/>
      </a:spcAft>
      <a:defRPr kern="1200">
        <a:solidFill>
          <a:schemeClr val="tx1"/>
        </a:solidFill>
        <a:latin typeface="Garamond" pitchFamily="18" charset="0"/>
        <a:ea typeface="+mn-ea"/>
        <a:cs typeface="+mn-cs"/>
      </a:defRPr>
    </a:lvl1pPr>
    <a:lvl2pPr marL="457200" algn="ctr" rtl="0" eaLnBrk="0" fontAlgn="base" hangingPunct="0">
      <a:spcBef>
        <a:spcPct val="0"/>
      </a:spcBef>
      <a:spcAft>
        <a:spcPct val="0"/>
      </a:spcAft>
      <a:defRPr kern="1200">
        <a:solidFill>
          <a:schemeClr val="tx1"/>
        </a:solidFill>
        <a:latin typeface="Garamond" pitchFamily="18" charset="0"/>
        <a:ea typeface="+mn-ea"/>
        <a:cs typeface="+mn-cs"/>
      </a:defRPr>
    </a:lvl2pPr>
    <a:lvl3pPr marL="914400" algn="ctr"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ctr"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ctr"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FF33"/>
    <a:srgbClr val="66CCFF"/>
    <a:srgbClr val="33CC33"/>
    <a:srgbClr val="FF66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3612" autoAdjust="0"/>
  </p:normalViewPr>
  <p:slideViewPr>
    <p:cSldViewPr>
      <p:cViewPr varScale="1">
        <p:scale>
          <a:sx n="91" d="100"/>
          <a:sy n="91" d="100"/>
        </p:scale>
        <p:origin x="1332" y="132"/>
      </p:cViewPr>
      <p:guideLst>
        <p:guide orient="horz" pos="2160"/>
        <p:guide pos="2880"/>
      </p:guideLst>
    </p:cSldViewPr>
  </p:slideViewPr>
  <p:outlineViewPr>
    <p:cViewPr>
      <p:scale>
        <a:sx n="33" d="100"/>
        <a:sy n="33" d="100"/>
      </p:scale>
      <p:origin x="0" y="80256"/>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3E217C-8483-417D-BF25-5AA2CA9B7B7A}" type="doc">
      <dgm:prSet loTypeId="urn:microsoft.com/office/officeart/2005/8/layout/pyramid1" loCatId="pyramid" qsTypeId="urn:microsoft.com/office/officeart/2005/8/quickstyle/simple1" qsCatId="simple" csTypeId="urn:microsoft.com/office/officeart/2005/8/colors/accent1_2" csCatId="accent1"/>
      <dgm:spPr/>
    </dgm:pt>
    <dgm:pt modelId="{08BEE625-7DA7-4E63-8768-E6B79310DBC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SELF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ACTUALIZATION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cs typeface="Arial" charset="0"/>
          </a:endParaRPr>
        </a:p>
      </dgm:t>
    </dgm:pt>
    <dgm:pt modelId="{6307215C-F99B-40B6-86AC-789CE255EE9D}" type="parTrans" cxnId="{A40AC8DD-ED83-4DBA-8E1D-F1ACA987163C}">
      <dgm:prSet/>
      <dgm:spPr/>
    </dgm:pt>
    <dgm:pt modelId="{5C698898-1159-46B7-B16E-231217ECB5AC}" type="sibTrans" cxnId="{A40AC8DD-ED83-4DBA-8E1D-F1ACA987163C}">
      <dgm:prSet/>
      <dgm:spPr/>
    </dgm:pt>
    <dgm:pt modelId="{C3945D9E-0458-48B8-B545-40AED7E3621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ESTEEM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Girls</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Boys</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Mentoring</a:t>
          </a: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cs typeface="Arial" charset="0"/>
          </a:endParaRPr>
        </a:p>
      </dgm:t>
    </dgm:pt>
    <dgm:pt modelId="{C0BC32DB-C0FA-4C49-9D16-189B6466CF98}" type="parTrans" cxnId="{DEBF4CAE-249C-4770-B67F-8E37D8D011C3}">
      <dgm:prSet/>
      <dgm:spPr/>
    </dgm:pt>
    <dgm:pt modelId="{51C4DCC4-A0E4-41C7-AEFE-D709D3687E8B}" type="sibTrans" cxnId="{DEBF4CAE-249C-4770-B67F-8E37D8D011C3}">
      <dgm:prSet/>
      <dgm:spPr/>
    </dgm:pt>
    <dgm:pt modelId="{F8A0BEC6-A734-45D4-96CF-DF14835CD93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BELONGING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Social Groups</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Art</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LGBTTQI&amp;A</a:t>
          </a: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Sports/Recreation</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Education Assistance</a:t>
          </a:r>
          <a:r>
            <a:rPr kumimoji="0" lang="en-US" b="0" i="0" u="none" strike="noStrike" cap="none" normalizeH="0" baseline="0" smtClean="0">
              <a:ln>
                <a:noFill/>
              </a:ln>
              <a:solidFill>
                <a:schemeClr val="tx1"/>
              </a:solidFill>
              <a:effectLst/>
              <a:latin typeface="Arial" charset="0"/>
              <a:cs typeface="Arial" charset="0"/>
              <a:hlinkClick xmlns:r="http://schemas.openxmlformats.org/officeDocument/2006/relationships" r:id="" action="ppaction://noaction"/>
            </a:rPr>
            <a:t>  </a:t>
          </a:r>
          <a:endParaRPr kumimoji="0" lang="en-US"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	</a:t>
          </a:r>
        </a:p>
      </dgm:t>
    </dgm:pt>
    <dgm:pt modelId="{57E4DFB2-9502-4B6A-9166-80288D4D984B}" type="parTrans" cxnId="{D0B781C0-5B61-4FB5-A649-D49E865494B1}">
      <dgm:prSet/>
      <dgm:spPr/>
    </dgm:pt>
    <dgm:pt modelId="{EF43CA9F-2CBD-454F-B549-641D1825C6F0}" type="sibTrans" cxnId="{D0B781C0-5B61-4FB5-A649-D49E865494B1}">
      <dgm:prSet/>
      <dgm:spPr/>
    </dgm:pt>
    <dgm:pt modelId="{57EC5161-F0FB-4BB4-AD55-184F67A9B65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SAFETY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Employment</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Job Skills Programs</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Youth Outreach</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Grief/Emotional</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Violence/Sexual Abuse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Addictions</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Family</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Parenting</a:t>
          </a:r>
          <a:endParaRPr kumimoji="0" lang="en-US" b="1"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cs typeface="Arial" charset="0"/>
          </a:endParaRPr>
        </a:p>
      </dgm:t>
    </dgm:pt>
    <dgm:pt modelId="{354ACB82-9874-4121-AA13-BC725D53B396}" type="parTrans" cxnId="{EE1B7433-9D44-4E6C-96E0-A90A08F45A40}">
      <dgm:prSet/>
      <dgm:spPr/>
    </dgm:pt>
    <dgm:pt modelId="{BB93412E-7444-41B8-BE68-14845B5971E7}" type="sibTrans" cxnId="{EE1B7433-9D44-4E6C-96E0-A90A08F45A40}">
      <dgm:prSet/>
      <dgm:spPr/>
    </dgm:pt>
    <dgm:pt modelId="{429B0330-AA3E-4284-842D-FE8EAC0CCE3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PHYSIOLOGICAL</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Food</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Crisis</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Clothing</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Shelter</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Mental Health</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dirty="0" err="1"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Health</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Dental</a:t>
          </a:r>
          <a:endParaRPr kumimoji="0" lang="en-US" b="1"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	</a:t>
          </a:r>
        </a:p>
      </dgm:t>
    </dgm:pt>
    <dgm:pt modelId="{3F431203-3CC0-4119-8C9F-7B8AD6DE5270}" type="parTrans" cxnId="{B3A89F62-4DC8-4968-8EF2-2DE1A0A4EB00}">
      <dgm:prSet/>
      <dgm:spPr/>
    </dgm:pt>
    <dgm:pt modelId="{0FBF8B0B-379D-4116-B6E7-95C7BC68C54F}" type="sibTrans" cxnId="{B3A89F62-4DC8-4968-8EF2-2DE1A0A4EB00}">
      <dgm:prSet/>
      <dgm:spPr/>
    </dgm:pt>
    <dgm:pt modelId="{29D15A4F-4B49-4894-B382-434B9380BE91}" type="pres">
      <dgm:prSet presAssocID="{363E217C-8483-417D-BF25-5AA2CA9B7B7A}" presName="Name0" presStyleCnt="0">
        <dgm:presLayoutVars>
          <dgm:dir/>
          <dgm:animLvl val="lvl"/>
          <dgm:resizeHandles val="exact"/>
        </dgm:presLayoutVars>
      </dgm:prSet>
      <dgm:spPr/>
    </dgm:pt>
    <dgm:pt modelId="{73BD7E4D-9AED-4BC1-BF59-3211E5C6310C}" type="pres">
      <dgm:prSet presAssocID="{08BEE625-7DA7-4E63-8768-E6B79310DBC2}" presName="Name8" presStyleCnt="0"/>
      <dgm:spPr/>
    </dgm:pt>
    <dgm:pt modelId="{859033C1-D8CF-42AD-90AA-3BB21C86E28F}" type="pres">
      <dgm:prSet presAssocID="{08BEE625-7DA7-4E63-8768-E6B79310DBC2}" presName="level" presStyleLbl="node1" presStyleIdx="0" presStyleCnt="5">
        <dgm:presLayoutVars>
          <dgm:chMax val="1"/>
          <dgm:bulletEnabled val="1"/>
        </dgm:presLayoutVars>
      </dgm:prSet>
      <dgm:spPr/>
      <dgm:t>
        <a:bodyPr/>
        <a:lstStyle/>
        <a:p>
          <a:endParaRPr lang="en-US"/>
        </a:p>
      </dgm:t>
    </dgm:pt>
    <dgm:pt modelId="{D999720C-7EB3-44F0-A811-07E8AA21DC5D}" type="pres">
      <dgm:prSet presAssocID="{08BEE625-7DA7-4E63-8768-E6B79310DBC2}" presName="levelTx" presStyleLbl="revTx" presStyleIdx="0" presStyleCnt="0">
        <dgm:presLayoutVars>
          <dgm:chMax val="1"/>
          <dgm:bulletEnabled val="1"/>
        </dgm:presLayoutVars>
      </dgm:prSet>
      <dgm:spPr/>
      <dgm:t>
        <a:bodyPr/>
        <a:lstStyle/>
        <a:p>
          <a:endParaRPr lang="en-US"/>
        </a:p>
      </dgm:t>
    </dgm:pt>
    <dgm:pt modelId="{04C911FD-4083-4D8B-BF74-0C7B2F5D5C81}" type="pres">
      <dgm:prSet presAssocID="{C3945D9E-0458-48B8-B545-40AED7E3621A}" presName="Name8" presStyleCnt="0"/>
      <dgm:spPr/>
    </dgm:pt>
    <dgm:pt modelId="{43DCC1B8-6621-47D3-A8BB-E48C3B38601F}" type="pres">
      <dgm:prSet presAssocID="{C3945D9E-0458-48B8-B545-40AED7E3621A}" presName="level" presStyleLbl="node1" presStyleIdx="1" presStyleCnt="5">
        <dgm:presLayoutVars>
          <dgm:chMax val="1"/>
          <dgm:bulletEnabled val="1"/>
        </dgm:presLayoutVars>
      </dgm:prSet>
      <dgm:spPr/>
      <dgm:t>
        <a:bodyPr/>
        <a:lstStyle/>
        <a:p>
          <a:endParaRPr lang="en-US"/>
        </a:p>
      </dgm:t>
    </dgm:pt>
    <dgm:pt modelId="{8C346AB1-2F4D-461E-930C-87BD0C0582B8}" type="pres">
      <dgm:prSet presAssocID="{C3945D9E-0458-48B8-B545-40AED7E3621A}" presName="levelTx" presStyleLbl="revTx" presStyleIdx="0" presStyleCnt="0">
        <dgm:presLayoutVars>
          <dgm:chMax val="1"/>
          <dgm:bulletEnabled val="1"/>
        </dgm:presLayoutVars>
      </dgm:prSet>
      <dgm:spPr/>
      <dgm:t>
        <a:bodyPr/>
        <a:lstStyle/>
        <a:p>
          <a:endParaRPr lang="en-US"/>
        </a:p>
      </dgm:t>
    </dgm:pt>
    <dgm:pt modelId="{3FE3DDD5-5C68-46A6-AA97-50366A59B6F1}" type="pres">
      <dgm:prSet presAssocID="{F8A0BEC6-A734-45D4-96CF-DF14835CD93B}" presName="Name8" presStyleCnt="0"/>
      <dgm:spPr/>
    </dgm:pt>
    <dgm:pt modelId="{67B5862B-C6E7-4441-8957-D541ECA2387B}" type="pres">
      <dgm:prSet presAssocID="{F8A0BEC6-A734-45D4-96CF-DF14835CD93B}" presName="level" presStyleLbl="node1" presStyleIdx="2" presStyleCnt="5">
        <dgm:presLayoutVars>
          <dgm:chMax val="1"/>
          <dgm:bulletEnabled val="1"/>
        </dgm:presLayoutVars>
      </dgm:prSet>
      <dgm:spPr/>
      <dgm:t>
        <a:bodyPr/>
        <a:lstStyle/>
        <a:p>
          <a:endParaRPr lang="en-US"/>
        </a:p>
      </dgm:t>
    </dgm:pt>
    <dgm:pt modelId="{AE66974D-19E1-4DB7-B7B0-99DF7BC9654F}" type="pres">
      <dgm:prSet presAssocID="{F8A0BEC6-A734-45D4-96CF-DF14835CD93B}" presName="levelTx" presStyleLbl="revTx" presStyleIdx="0" presStyleCnt="0">
        <dgm:presLayoutVars>
          <dgm:chMax val="1"/>
          <dgm:bulletEnabled val="1"/>
        </dgm:presLayoutVars>
      </dgm:prSet>
      <dgm:spPr/>
      <dgm:t>
        <a:bodyPr/>
        <a:lstStyle/>
        <a:p>
          <a:endParaRPr lang="en-US"/>
        </a:p>
      </dgm:t>
    </dgm:pt>
    <dgm:pt modelId="{6E998465-84FA-421B-88BB-157638FA5A09}" type="pres">
      <dgm:prSet presAssocID="{57EC5161-F0FB-4BB4-AD55-184F67A9B65C}" presName="Name8" presStyleCnt="0"/>
      <dgm:spPr/>
    </dgm:pt>
    <dgm:pt modelId="{8784FB31-95B8-4AD8-B188-8E4FDA9DC0AA}" type="pres">
      <dgm:prSet presAssocID="{57EC5161-F0FB-4BB4-AD55-184F67A9B65C}" presName="level" presStyleLbl="node1" presStyleIdx="3" presStyleCnt="5">
        <dgm:presLayoutVars>
          <dgm:chMax val="1"/>
          <dgm:bulletEnabled val="1"/>
        </dgm:presLayoutVars>
      </dgm:prSet>
      <dgm:spPr/>
      <dgm:t>
        <a:bodyPr/>
        <a:lstStyle/>
        <a:p>
          <a:endParaRPr lang="en-US"/>
        </a:p>
      </dgm:t>
    </dgm:pt>
    <dgm:pt modelId="{3DA7AC63-4052-440E-BAA2-17A407FA81C1}" type="pres">
      <dgm:prSet presAssocID="{57EC5161-F0FB-4BB4-AD55-184F67A9B65C}" presName="levelTx" presStyleLbl="revTx" presStyleIdx="0" presStyleCnt="0">
        <dgm:presLayoutVars>
          <dgm:chMax val="1"/>
          <dgm:bulletEnabled val="1"/>
        </dgm:presLayoutVars>
      </dgm:prSet>
      <dgm:spPr/>
      <dgm:t>
        <a:bodyPr/>
        <a:lstStyle/>
        <a:p>
          <a:endParaRPr lang="en-US"/>
        </a:p>
      </dgm:t>
    </dgm:pt>
    <dgm:pt modelId="{8ABB9CD4-6791-442D-8CAF-98BF827EBF32}" type="pres">
      <dgm:prSet presAssocID="{429B0330-AA3E-4284-842D-FE8EAC0CCE31}" presName="Name8" presStyleCnt="0"/>
      <dgm:spPr/>
    </dgm:pt>
    <dgm:pt modelId="{39E9B3D9-6798-40F0-A742-57A5EE27A9C4}" type="pres">
      <dgm:prSet presAssocID="{429B0330-AA3E-4284-842D-FE8EAC0CCE31}" presName="level" presStyleLbl="node1" presStyleIdx="4" presStyleCnt="5">
        <dgm:presLayoutVars>
          <dgm:chMax val="1"/>
          <dgm:bulletEnabled val="1"/>
        </dgm:presLayoutVars>
      </dgm:prSet>
      <dgm:spPr/>
      <dgm:t>
        <a:bodyPr/>
        <a:lstStyle/>
        <a:p>
          <a:endParaRPr lang="en-US"/>
        </a:p>
      </dgm:t>
    </dgm:pt>
    <dgm:pt modelId="{FB9C06E5-6B56-488D-9D9C-1F6846190B4B}" type="pres">
      <dgm:prSet presAssocID="{429B0330-AA3E-4284-842D-FE8EAC0CCE31}" presName="levelTx" presStyleLbl="revTx" presStyleIdx="0" presStyleCnt="0">
        <dgm:presLayoutVars>
          <dgm:chMax val="1"/>
          <dgm:bulletEnabled val="1"/>
        </dgm:presLayoutVars>
      </dgm:prSet>
      <dgm:spPr/>
      <dgm:t>
        <a:bodyPr/>
        <a:lstStyle/>
        <a:p>
          <a:endParaRPr lang="en-US"/>
        </a:p>
      </dgm:t>
    </dgm:pt>
  </dgm:ptLst>
  <dgm:cxnLst>
    <dgm:cxn modelId="{EE1B7433-9D44-4E6C-96E0-A90A08F45A40}" srcId="{363E217C-8483-417D-BF25-5AA2CA9B7B7A}" destId="{57EC5161-F0FB-4BB4-AD55-184F67A9B65C}" srcOrd="3" destOrd="0" parTransId="{354ACB82-9874-4121-AA13-BC725D53B396}" sibTransId="{BB93412E-7444-41B8-BE68-14845B5971E7}"/>
    <dgm:cxn modelId="{004DE8C8-CED5-4A6E-9521-D47B98D04AD9}" type="presOf" srcId="{57EC5161-F0FB-4BB4-AD55-184F67A9B65C}" destId="{3DA7AC63-4052-440E-BAA2-17A407FA81C1}" srcOrd="1" destOrd="0" presId="urn:microsoft.com/office/officeart/2005/8/layout/pyramid1"/>
    <dgm:cxn modelId="{21E9B706-8168-4FE4-8F65-A2DFDEA88DFB}" type="presOf" srcId="{F8A0BEC6-A734-45D4-96CF-DF14835CD93B}" destId="{67B5862B-C6E7-4441-8957-D541ECA2387B}" srcOrd="0" destOrd="0" presId="urn:microsoft.com/office/officeart/2005/8/layout/pyramid1"/>
    <dgm:cxn modelId="{B3A89F62-4DC8-4968-8EF2-2DE1A0A4EB00}" srcId="{363E217C-8483-417D-BF25-5AA2CA9B7B7A}" destId="{429B0330-AA3E-4284-842D-FE8EAC0CCE31}" srcOrd="4" destOrd="0" parTransId="{3F431203-3CC0-4119-8C9F-7B8AD6DE5270}" sibTransId="{0FBF8B0B-379D-4116-B6E7-95C7BC68C54F}"/>
    <dgm:cxn modelId="{A40AC8DD-ED83-4DBA-8E1D-F1ACA987163C}" srcId="{363E217C-8483-417D-BF25-5AA2CA9B7B7A}" destId="{08BEE625-7DA7-4E63-8768-E6B79310DBC2}" srcOrd="0" destOrd="0" parTransId="{6307215C-F99B-40B6-86AC-789CE255EE9D}" sibTransId="{5C698898-1159-46B7-B16E-231217ECB5AC}"/>
    <dgm:cxn modelId="{50E822B6-BEE5-4F17-8E77-47FCE5CF87EB}" type="presOf" srcId="{429B0330-AA3E-4284-842D-FE8EAC0CCE31}" destId="{FB9C06E5-6B56-488D-9D9C-1F6846190B4B}" srcOrd="1" destOrd="0" presId="urn:microsoft.com/office/officeart/2005/8/layout/pyramid1"/>
    <dgm:cxn modelId="{04968209-E527-4182-83E0-5594483FF090}" type="presOf" srcId="{C3945D9E-0458-48B8-B545-40AED7E3621A}" destId="{43DCC1B8-6621-47D3-A8BB-E48C3B38601F}" srcOrd="0" destOrd="0" presId="urn:microsoft.com/office/officeart/2005/8/layout/pyramid1"/>
    <dgm:cxn modelId="{BD29B385-B438-42A5-8E31-ACE7D555FDCB}" type="presOf" srcId="{57EC5161-F0FB-4BB4-AD55-184F67A9B65C}" destId="{8784FB31-95B8-4AD8-B188-8E4FDA9DC0AA}" srcOrd="0" destOrd="0" presId="urn:microsoft.com/office/officeart/2005/8/layout/pyramid1"/>
    <dgm:cxn modelId="{D1CDF241-ADCD-4104-B80D-A955112E78EC}" type="presOf" srcId="{429B0330-AA3E-4284-842D-FE8EAC0CCE31}" destId="{39E9B3D9-6798-40F0-A742-57A5EE27A9C4}" srcOrd="0" destOrd="0" presId="urn:microsoft.com/office/officeart/2005/8/layout/pyramid1"/>
    <dgm:cxn modelId="{256E170B-0C56-4AA3-8A8D-8E1FE775D0AE}" type="presOf" srcId="{C3945D9E-0458-48B8-B545-40AED7E3621A}" destId="{8C346AB1-2F4D-461E-930C-87BD0C0582B8}" srcOrd="1" destOrd="0" presId="urn:microsoft.com/office/officeart/2005/8/layout/pyramid1"/>
    <dgm:cxn modelId="{451EA2DF-7634-41BB-9B6B-3A500DA768F4}" type="presOf" srcId="{08BEE625-7DA7-4E63-8768-E6B79310DBC2}" destId="{D999720C-7EB3-44F0-A811-07E8AA21DC5D}" srcOrd="1" destOrd="0" presId="urn:microsoft.com/office/officeart/2005/8/layout/pyramid1"/>
    <dgm:cxn modelId="{8EE1942C-DEC3-423E-9A5C-A1BEF5565FF7}" type="presOf" srcId="{363E217C-8483-417D-BF25-5AA2CA9B7B7A}" destId="{29D15A4F-4B49-4894-B382-434B9380BE91}" srcOrd="0" destOrd="0" presId="urn:microsoft.com/office/officeart/2005/8/layout/pyramid1"/>
    <dgm:cxn modelId="{7CD2C846-DF6B-4167-AD9E-E6FD7804498E}" type="presOf" srcId="{08BEE625-7DA7-4E63-8768-E6B79310DBC2}" destId="{859033C1-D8CF-42AD-90AA-3BB21C86E28F}" srcOrd="0" destOrd="0" presId="urn:microsoft.com/office/officeart/2005/8/layout/pyramid1"/>
    <dgm:cxn modelId="{D0B781C0-5B61-4FB5-A649-D49E865494B1}" srcId="{363E217C-8483-417D-BF25-5AA2CA9B7B7A}" destId="{F8A0BEC6-A734-45D4-96CF-DF14835CD93B}" srcOrd="2" destOrd="0" parTransId="{57E4DFB2-9502-4B6A-9166-80288D4D984B}" sibTransId="{EF43CA9F-2CBD-454F-B549-641D1825C6F0}"/>
    <dgm:cxn modelId="{DF6BC212-AB25-4A5B-A436-C6C396F2FDEE}" type="presOf" srcId="{F8A0BEC6-A734-45D4-96CF-DF14835CD93B}" destId="{AE66974D-19E1-4DB7-B7B0-99DF7BC9654F}" srcOrd="1" destOrd="0" presId="urn:microsoft.com/office/officeart/2005/8/layout/pyramid1"/>
    <dgm:cxn modelId="{DEBF4CAE-249C-4770-B67F-8E37D8D011C3}" srcId="{363E217C-8483-417D-BF25-5AA2CA9B7B7A}" destId="{C3945D9E-0458-48B8-B545-40AED7E3621A}" srcOrd="1" destOrd="0" parTransId="{C0BC32DB-C0FA-4C49-9D16-189B6466CF98}" sibTransId="{51C4DCC4-A0E4-41C7-AEFE-D709D3687E8B}"/>
    <dgm:cxn modelId="{8558F720-5CD3-437D-802E-453B95851B7E}" type="presParOf" srcId="{29D15A4F-4B49-4894-B382-434B9380BE91}" destId="{73BD7E4D-9AED-4BC1-BF59-3211E5C6310C}" srcOrd="0" destOrd="0" presId="urn:microsoft.com/office/officeart/2005/8/layout/pyramid1"/>
    <dgm:cxn modelId="{207E066F-45FD-4B5C-ABAF-F1427B6C3A07}" type="presParOf" srcId="{73BD7E4D-9AED-4BC1-BF59-3211E5C6310C}" destId="{859033C1-D8CF-42AD-90AA-3BB21C86E28F}" srcOrd="0" destOrd="0" presId="urn:microsoft.com/office/officeart/2005/8/layout/pyramid1"/>
    <dgm:cxn modelId="{B371D3EB-9D87-48B7-A7C2-8F956A25086A}" type="presParOf" srcId="{73BD7E4D-9AED-4BC1-BF59-3211E5C6310C}" destId="{D999720C-7EB3-44F0-A811-07E8AA21DC5D}" srcOrd="1" destOrd="0" presId="urn:microsoft.com/office/officeart/2005/8/layout/pyramid1"/>
    <dgm:cxn modelId="{290B6A70-D140-49B0-86E1-3B5DDBF1212E}" type="presParOf" srcId="{29D15A4F-4B49-4894-B382-434B9380BE91}" destId="{04C911FD-4083-4D8B-BF74-0C7B2F5D5C81}" srcOrd="1" destOrd="0" presId="urn:microsoft.com/office/officeart/2005/8/layout/pyramid1"/>
    <dgm:cxn modelId="{D8E83F00-9ADB-42B4-989E-B9473FA095D7}" type="presParOf" srcId="{04C911FD-4083-4D8B-BF74-0C7B2F5D5C81}" destId="{43DCC1B8-6621-47D3-A8BB-E48C3B38601F}" srcOrd="0" destOrd="0" presId="urn:microsoft.com/office/officeart/2005/8/layout/pyramid1"/>
    <dgm:cxn modelId="{3A926CC4-5A17-433E-A393-FBD94DB5225A}" type="presParOf" srcId="{04C911FD-4083-4D8B-BF74-0C7B2F5D5C81}" destId="{8C346AB1-2F4D-461E-930C-87BD0C0582B8}" srcOrd="1" destOrd="0" presId="urn:microsoft.com/office/officeart/2005/8/layout/pyramid1"/>
    <dgm:cxn modelId="{3F231F15-284E-4328-9BEB-D6113AC437D2}" type="presParOf" srcId="{29D15A4F-4B49-4894-B382-434B9380BE91}" destId="{3FE3DDD5-5C68-46A6-AA97-50366A59B6F1}" srcOrd="2" destOrd="0" presId="urn:microsoft.com/office/officeart/2005/8/layout/pyramid1"/>
    <dgm:cxn modelId="{22FA828B-3FB2-488F-9CE8-24DB54D6CDFE}" type="presParOf" srcId="{3FE3DDD5-5C68-46A6-AA97-50366A59B6F1}" destId="{67B5862B-C6E7-4441-8957-D541ECA2387B}" srcOrd="0" destOrd="0" presId="urn:microsoft.com/office/officeart/2005/8/layout/pyramid1"/>
    <dgm:cxn modelId="{3FAFA73B-931B-4E26-9B0D-150866570ADA}" type="presParOf" srcId="{3FE3DDD5-5C68-46A6-AA97-50366A59B6F1}" destId="{AE66974D-19E1-4DB7-B7B0-99DF7BC9654F}" srcOrd="1" destOrd="0" presId="urn:microsoft.com/office/officeart/2005/8/layout/pyramid1"/>
    <dgm:cxn modelId="{D29CFF7A-7504-4489-A854-EC24A50230A1}" type="presParOf" srcId="{29D15A4F-4B49-4894-B382-434B9380BE91}" destId="{6E998465-84FA-421B-88BB-157638FA5A09}" srcOrd="3" destOrd="0" presId="urn:microsoft.com/office/officeart/2005/8/layout/pyramid1"/>
    <dgm:cxn modelId="{7BBAFEC9-A5C3-4D0E-BFD8-E219D3D74A92}" type="presParOf" srcId="{6E998465-84FA-421B-88BB-157638FA5A09}" destId="{8784FB31-95B8-4AD8-B188-8E4FDA9DC0AA}" srcOrd="0" destOrd="0" presId="urn:microsoft.com/office/officeart/2005/8/layout/pyramid1"/>
    <dgm:cxn modelId="{663F4782-853A-4434-9181-F6E706F3180C}" type="presParOf" srcId="{6E998465-84FA-421B-88BB-157638FA5A09}" destId="{3DA7AC63-4052-440E-BAA2-17A407FA81C1}" srcOrd="1" destOrd="0" presId="urn:microsoft.com/office/officeart/2005/8/layout/pyramid1"/>
    <dgm:cxn modelId="{EFB24144-3DF4-4226-B527-377179853E00}" type="presParOf" srcId="{29D15A4F-4B49-4894-B382-434B9380BE91}" destId="{8ABB9CD4-6791-442D-8CAF-98BF827EBF32}" srcOrd="4" destOrd="0" presId="urn:microsoft.com/office/officeart/2005/8/layout/pyramid1"/>
    <dgm:cxn modelId="{2D6B7E5E-6622-4A2D-9279-24C9464549BF}" type="presParOf" srcId="{8ABB9CD4-6791-442D-8CAF-98BF827EBF32}" destId="{39E9B3D9-6798-40F0-A742-57A5EE27A9C4}" srcOrd="0" destOrd="0" presId="urn:microsoft.com/office/officeart/2005/8/layout/pyramid1"/>
    <dgm:cxn modelId="{0F217439-D5DB-42B7-9123-D2B99F9E728A}" type="presParOf" srcId="{8ABB9CD4-6791-442D-8CAF-98BF827EBF32}" destId="{FB9C06E5-6B56-488D-9D9C-1F6846190B4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033C1-D8CF-42AD-90AA-3BB21C86E28F}">
      <dsp:nvSpPr>
        <dsp:cNvPr id="0" name=""/>
        <dsp:cNvSpPr/>
      </dsp:nvSpPr>
      <dsp:spPr>
        <a:xfrm>
          <a:off x="3585844" y="0"/>
          <a:ext cx="1792922" cy="1155700"/>
        </a:xfrm>
        <a:prstGeom prst="trapezoid">
          <a:avLst>
            <a:gd name="adj" fmla="val 7756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SELF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ACTUALIZATION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kern="1200" cap="none" normalizeH="0" baseline="0" smtClean="0">
            <a:ln>
              <a:noFill/>
            </a:ln>
            <a:solidFill>
              <a:schemeClr val="tx1"/>
            </a:solidFill>
            <a:effectLst/>
            <a:latin typeface="Arial" charset="0"/>
            <a:cs typeface="Arial" charset="0"/>
          </a:endParaRPr>
        </a:p>
      </dsp:txBody>
      <dsp:txXfrm>
        <a:off x="3585844" y="0"/>
        <a:ext cx="1792922" cy="1155700"/>
      </dsp:txXfrm>
    </dsp:sp>
    <dsp:sp modelId="{43DCC1B8-6621-47D3-A8BB-E48C3B38601F}">
      <dsp:nvSpPr>
        <dsp:cNvPr id="0" name=""/>
        <dsp:cNvSpPr/>
      </dsp:nvSpPr>
      <dsp:spPr>
        <a:xfrm>
          <a:off x="2689383" y="1155699"/>
          <a:ext cx="3585844" cy="1155700"/>
        </a:xfrm>
        <a:prstGeom prst="trapezoid">
          <a:avLst>
            <a:gd name="adj" fmla="val 7756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ESTEEM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Girls</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Boys</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Mentoring</a:t>
          </a: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kern="1200" cap="none" normalizeH="0" baseline="0" smtClean="0">
            <a:ln>
              <a:noFill/>
            </a:ln>
            <a:solidFill>
              <a:schemeClr val="tx1"/>
            </a:solidFill>
            <a:effectLst/>
            <a:latin typeface="Arial" charset="0"/>
            <a:cs typeface="Arial" charset="0"/>
          </a:endParaRPr>
        </a:p>
      </dsp:txBody>
      <dsp:txXfrm>
        <a:off x="3316906" y="1155699"/>
        <a:ext cx="2330799" cy="1155700"/>
      </dsp:txXfrm>
    </dsp:sp>
    <dsp:sp modelId="{67B5862B-C6E7-4441-8957-D541ECA2387B}">
      <dsp:nvSpPr>
        <dsp:cNvPr id="0" name=""/>
        <dsp:cNvSpPr/>
      </dsp:nvSpPr>
      <dsp:spPr>
        <a:xfrm>
          <a:off x="1792922" y="2311399"/>
          <a:ext cx="5378767" cy="1155700"/>
        </a:xfrm>
        <a:prstGeom prst="trapezoid">
          <a:avLst>
            <a:gd name="adj" fmla="val 7756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BELONGING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Social Groups</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Art</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LGBTTQI&amp;A</a:t>
          </a: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Sports/Recreation</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Education Assistance</a:t>
          </a:r>
          <a:r>
            <a:rPr kumimoji="0" lang="en-US" sz="900" b="0" i="0" u="none" strike="noStrike" kern="1200" cap="none" normalizeH="0" baseline="0" smtClean="0">
              <a:ln>
                <a:noFill/>
              </a:ln>
              <a:solidFill>
                <a:schemeClr val="tx1"/>
              </a:solidFill>
              <a:effectLst/>
              <a:latin typeface="Arial" charset="0"/>
              <a:cs typeface="Arial" charset="0"/>
              <a:hlinkClick xmlns:r="http://schemas.openxmlformats.org/officeDocument/2006/relationships" r:id="" action="ppaction://noaction"/>
            </a:rPr>
            <a:t>  </a:t>
          </a:r>
          <a:endParaRPr kumimoji="0" lang="en-US" sz="900" b="0" i="0" u="none" strike="noStrike" kern="1200"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latin typeface="Arial" charset="0"/>
              <a:cs typeface="Arial" charset="0"/>
            </a:rPr>
            <a:t>.	</a:t>
          </a:r>
        </a:p>
      </dsp:txBody>
      <dsp:txXfrm>
        <a:off x="2734206" y="2311399"/>
        <a:ext cx="3496198" cy="1155700"/>
      </dsp:txXfrm>
    </dsp:sp>
    <dsp:sp modelId="{8784FB31-95B8-4AD8-B188-8E4FDA9DC0AA}">
      <dsp:nvSpPr>
        <dsp:cNvPr id="0" name=""/>
        <dsp:cNvSpPr/>
      </dsp:nvSpPr>
      <dsp:spPr>
        <a:xfrm>
          <a:off x="896461" y="3467100"/>
          <a:ext cx="7171689" cy="1155700"/>
        </a:xfrm>
        <a:prstGeom prst="trapezoid">
          <a:avLst>
            <a:gd name="adj" fmla="val 7756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SAFETY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Employment</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Job Skills Programs</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Youth Outreach</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Grief/Emotional</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Violence/Sexual Abuse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Addictions</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Family</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Parenting</a:t>
          </a:r>
          <a:endParaRPr kumimoji="0" lang="en-US" sz="900" b="1" i="0" u="none" strike="noStrike" kern="1200"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kern="1200" cap="none" normalizeH="0" baseline="0" smtClean="0">
            <a:ln>
              <a:noFill/>
            </a:ln>
            <a:solidFill>
              <a:schemeClr val="tx1"/>
            </a:solidFill>
            <a:effectLst/>
            <a:latin typeface="Arial" charset="0"/>
            <a:cs typeface="Arial" charset="0"/>
          </a:endParaRPr>
        </a:p>
      </dsp:txBody>
      <dsp:txXfrm>
        <a:off x="2151506" y="3467100"/>
        <a:ext cx="4661598" cy="1155700"/>
      </dsp:txXfrm>
    </dsp:sp>
    <dsp:sp modelId="{39E9B3D9-6798-40F0-A742-57A5EE27A9C4}">
      <dsp:nvSpPr>
        <dsp:cNvPr id="0" name=""/>
        <dsp:cNvSpPr/>
      </dsp:nvSpPr>
      <dsp:spPr>
        <a:xfrm>
          <a:off x="0" y="4622800"/>
          <a:ext cx="8964612" cy="1155700"/>
        </a:xfrm>
        <a:prstGeom prst="trapezoid">
          <a:avLst>
            <a:gd name="adj" fmla="val 7756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rPr>
            <a:t>PHYSIOLOGICAL</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Food</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Crisis</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Clothing</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Shelter</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Mental Health</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dirty="0" err="1"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Health</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rPr>
            <a:t>          </a:t>
          </a:r>
          <a:r>
            <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hlinkClick xmlns:r="http://schemas.openxmlformats.org/officeDocument/2006/relationships" r:id="" action="ppaction://noaction"/>
            </a:rPr>
            <a:t>Dental</a:t>
          </a:r>
          <a:endParaRPr kumimoji="0" lang="en-US" sz="900" b="1" i="0" u="none" strike="noStrike" kern="1200"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dirty="0" smtClean="0">
              <a:ln>
                <a:noFill/>
              </a:ln>
              <a:solidFill>
                <a:schemeClr val="tx1"/>
              </a:solidFill>
              <a:effectLst/>
              <a:latin typeface="Arial" charset="0"/>
              <a:cs typeface="Arial" charset="0"/>
            </a:rPr>
            <a:t>	</a:t>
          </a:r>
        </a:p>
      </dsp:txBody>
      <dsp:txXfrm>
        <a:off x="1568807" y="4622800"/>
        <a:ext cx="5826997" cy="11557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36" tIns="45718" rIns="91436" bIns="45718" rtlCol="0"/>
          <a:lstStyle>
            <a:lvl1pPr algn="l">
              <a:defRPr sz="1200" smtClean="0"/>
            </a:lvl1pPr>
          </a:lstStyle>
          <a:p>
            <a:pPr>
              <a:defRPr/>
            </a:pPr>
            <a:endParaRPr lang="en-CA"/>
          </a:p>
        </p:txBody>
      </p:sp>
      <p:sp>
        <p:nvSpPr>
          <p:cNvPr id="3" name="Date Placeholder 2"/>
          <p:cNvSpPr>
            <a:spLocks noGrp="1"/>
          </p:cNvSpPr>
          <p:nvPr>
            <p:ph type="dt" idx="1"/>
          </p:nvPr>
        </p:nvSpPr>
        <p:spPr>
          <a:xfrm>
            <a:off x="3970938" y="0"/>
            <a:ext cx="3037840" cy="462120"/>
          </a:xfrm>
          <a:prstGeom prst="rect">
            <a:avLst/>
          </a:prstGeom>
        </p:spPr>
        <p:txBody>
          <a:bodyPr vert="horz" lIns="91436" tIns="45718" rIns="91436" bIns="45718" rtlCol="0"/>
          <a:lstStyle>
            <a:lvl1pPr algn="r">
              <a:defRPr sz="1200" smtClean="0"/>
            </a:lvl1pPr>
          </a:lstStyle>
          <a:p>
            <a:pPr>
              <a:defRPr/>
            </a:pPr>
            <a:fld id="{E8A50E76-4BA6-402C-97C5-EDACFE7D7CBC}" type="datetimeFigureOut">
              <a:rPr lang="en-CA"/>
              <a:pPr>
                <a:defRPr/>
              </a:pPr>
              <a:t>09/11/2015</a:t>
            </a:fld>
            <a:endParaRPr lang="en-CA"/>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36" tIns="45718" rIns="91436" bIns="45718" rtlCol="0" anchor="ctr"/>
          <a:lstStyle/>
          <a:p>
            <a:pPr lvl="0"/>
            <a:endParaRPr lang="en-CA" noProof="0" smtClean="0"/>
          </a:p>
        </p:txBody>
      </p:sp>
      <p:sp>
        <p:nvSpPr>
          <p:cNvPr id="5" name="Notes Placeholder 4"/>
          <p:cNvSpPr>
            <a:spLocks noGrp="1"/>
          </p:cNvSpPr>
          <p:nvPr>
            <p:ph type="body" sz="quarter" idx="3"/>
          </p:nvPr>
        </p:nvSpPr>
        <p:spPr>
          <a:xfrm>
            <a:off x="701040" y="4387768"/>
            <a:ext cx="5608320" cy="4155919"/>
          </a:xfrm>
          <a:prstGeom prst="rect">
            <a:avLst/>
          </a:prstGeom>
        </p:spPr>
        <p:txBody>
          <a:bodyPr vert="horz" lIns="91436" tIns="45718" rIns="91436" bIns="4571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772378"/>
            <a:ext cx="3037840" cy="462120"/>
          </a:xfrm>
          <a:prstGeom prst="rect">
            <a:avLst/>
          </a:prstGeom>
        </p:spPr>
        <p:txBody>
          <a:bodyPr vert="horz" lIns="91436" tIns="45718" rIns="91436" bIns="45718" rtlCol="0" anchor="b"/>
          <a:lstStyle>
            <a:lvl1pPr algn="l">
              <a:defRPr sz="1200" smtClean="0"/>
            </a:lvl1pPr>
          </a:lstStyle>
          <a:p>
            <a:pPr>
              <a:defRPr/>
            </a:pPr>
            <a:endParaRPr lang="en-CA"/>
          </a:p>
        </p:txBody>
      </p:sp>
      <p:sp>
        <p:nvSpPr>
          <p:cNvPr id="7" name="Slide Number Placeholder 6"/>
          <p:cNvSpPr>
            <a:spLocks noGrp="1"/>
          </p:cNvSpPr>
          <p:nvPr>
            <p:ph type="sldNum" sz="quarter" idx="5"/>
          </p:nvPr>
        </p:nvSpPr>
        <p:spPr>
          <a:xfrm>
            <a:off x="3970938" y="8772378"/>
            <a:ext cx="3037840" cy="462120"/>
          </a:xfrm>
          <a:prstGeom prst="rect">
            <a:avLst/>
          </a:prstGeom>
        </p:spPr>
        <p:txBody>
          <a:bodyPr vert="horz" lIns="91436" tIns="45718" rIns="91436" bIns="45718" rtlCol="0" anchor="b"/>
          <a:lstStyle>
            <a:lvl1pPr algn="r">
              <a:defRPr sz="1200" smtClean="0"/>
            </a:lvl1pPr>
          </a:lstStyle>
          <a:p>
            <a:pPr>
              <a:defRPr/>
            </a:pPr>
            <a:fld id="{02E4C5E6-8A21-46FF-A296-5A79103711A7}" type="slidenum">
              <a:rPr lang="en-CA"/>
              <a:pPr>
                <a:defRPr/>
              </a:pPr>
              <a:t>‹#›</a:t>
            </a:fld>
            <a:endParaRPr lang="en-CA"/>
          </a:p>
        </p:txBody>
      </p:sp>
    </p:spTree>
    <p:extLst>
      <p:ext uri="{BB962C8B-B14F-4D97-AF65-F5344CB8AC3E}">
        <p14:creationId xmlns:p14="http://schemas.microsoft.com/office/powerpoint/2010/main" val="18842509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E184BB-67AA-4C40-9A1A-5BD548ACCF95}" type="slidenum">
              <a:rPr lang="en-US"/>
              <a:pPr>
                <a:defRPr/>
              </a:pPr>
              <a:t>‹#›</a:t>
            </a:fld>
            <a:endParaRPr lang="en-US"/>
          </a:p>
        </p:txBody>
      </p:sp>
    </p:spTree>
  </p:cSld>
  <p:clrMapOvr>
    <a:masterClrMapping/>
  </p:clrMapOvr>
  <p:transition spd="slow"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08274A-42F5-4CA4-8A7F-31F4A775A0EC}" type="slidenum">
              <a:rPr lang="en-US"/>
              <a:pPr>
                <a:defRPr/>
              </a:pPr>
              <a:t>‹#›</a:t>
            </a:fld>
            <a:endParaRPr lang="en-US"/>
          </a:p>
        </p:txBody>
      </p:sp>
    </p:spTree>
  </p:cSld>
  <p:clrMapOvr>
    <a:masterClrMapping/>
  </p:clrMapOvr>
  <p:transition spd="slow"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AC231F-DADD-4D5F-92F2-DA8775C83AE0}" type="slidenum">
              <a:rPr lang="en-US"/>
              <a:pPr>
                <a:defRPr/>
              </a:pPr>
              <a:t>‹#›</a:t>
            </a:fld>
            <a:endParaRPr lang="en-US"/>
          </a:p>
        </p:txBody>
      </p:sp>
    </p:spTree>
  </p:cSld>
  <p:clrMapOvr>
    <a:masterClrMapping/>
  </p:clrMapOvr>
  <p:transition spd="slow"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a:p>
          </p:txBody>
        </p:sp>
      </p:grpSp>
      <p:sp>
        <p:nvSpPr>
          <p:cNvPr id="16385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6385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0E20CF11-5A56-42DD-B7A0-DD1A01F15E96}" type="slidenum">
              <a:rPr lang="en-US"/>
              <a:pPr>
                <a:defRPr/>
              </a:pPr>
              <a:t>‹#›</a:t>
            </a:fld>
            <a:endParaRPr lang="en-US"/>
          </a:p>
        </p:txBody>
      </p:sp>
    </p:spTree>
  </p:cSld>
  <p:clrMapOvr>
    <a:masterClrMapping/>
  </p:clrMapOvr>
  <p:transition spd="slow"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74AA9A9-22B4-4AD4-B9D7-9B97D59A68DC}"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66B4FFC-C0D0-42E1-B9E8-92BBEBC235B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E0AB1B1-A965-437A-B59F-2EF1BD66C9DC}"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A2229AAE-BE68-4A9F-B525-C86FFF599092}"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2AD23636-7452-43AD-9EFD-AE8604187FC2}"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2FE1DDF9-A37F-4B03-B594-10B487B69A56}"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48511B1-F965-405F-9918-8CCF742FF806}"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9FAAF6-B0DA-4413-BB29-5BF1DCE9C5B4}" type="slidenum">
              <a:rPr lang="en-US"/>
              <a:pPr>
                <a:defRPr/>
              </a:pPr>
              <a:t>‹#›</a:t>
            </a:fld>
            <a:endParaRPr lang="en-US"/>
          </a:p>
        </p:txBody>
      </p:sp>
    </p:spTree>
  </p:cSld>
  <p:clrMapOvr>
    <a:masterClrMapping/>
  </p:clrMapOvr>
  <p:transition spd="slow"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5EA74BA-923D-4C9D-BA46-582A7CD2DC46}"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3CD32C7-D099-46BF-A387-BF1DFAFE364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1D2AD47-2786-4FB7-A266-A22E806668EE}"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FCB129-24A5-4BFE-8F9C-2F44033D6EB9}" type="slidenum">
              <a:rPr lang="en-US"/>
              <a:pPr>
                <a:defRPr/>
              </a:pPr>
              <a:t>‹#›</a:t>
            </a:fld>
            <a:endParaRPr lang="en-US"/>
          </a:p>
        </p:txBody>
      </p:sp>
    </p:spTree>
  </p:cSld>
  <p:clrMapOvr>
    <a:masterClrMapping/>
  </p:clrMapOvr>
  <p:transition spd="slow"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896387-2FB9-44E1-AB33-0C4164932017}" type="slidenum">
              <a:rPr lang="en-US"/>
              <a:pPr>
                <a:defRPr/>
              </a:pPr>
              <a:t>‹#›</a:t>
            </a:fld>
            <a:endParaRPr lang="en-US"/>
          </a:p>
        </p:txBody>
      </p:sp>
    </p:spTree>
  </p:cSld>
  <p:clrMapOvr>
    <a:masterClrMapping/>
  </p:clrMapOvr>
  <p:transition spd="slow"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351DF16-F1F9-4593-BFA8-3B51B4E9FFFA}" type="slidenum">
              <a:rPr lang="en-US"/>
              <a:pPr>
                <a:defRPr/>
              </a:pPr>
              <a:t>‹#›</a:t>
            </a:fld>
            <a:endParaRPr lang="en-US"/>
          </a:p>
        </p:txBody>
      </p:sp>
    </p:spTree>
  </p:cSld>
  <p:clrMapOvr>
    <a:masterClrMapping/>
  </p:clrMapOvr>
  <p:transition spd="slow"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81DF67B-A730-4FE9-938C-182CF161B801}" type="slidenum">
              <a:rPr lang="en-US"/>
              <a:pPr>
                <a:defRPr/>
              </a:pPr>
              <a:t>‹#›</a:t>
            </a:fld>
            <a:endParaRPr lang="en-US"/>
          </a:p>
        </p:txBody>
      </p:sp>
    </p:spTree>
  </p:cSld>
  <p:clrMapOvr>
    <a:masterClrMapping/>
  </p:clrMapOvr>
  <p:transition spd="slow"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E2814B8-B58F-4991-AE7F-405074B7190B}" type="slidenum">
              <a:rPr lang="en-US"/>
              <a:pPr>
                <a:defRPr/>
              </a:pPr>
              <a:t>‹#›</a:t>
            </a:fld>
            <a:endParaRPr lang="en-US"/>
          </a:p>
        </p:txBody>
      </p:sp>
    </p:spTree>
  </p:cSld>
  <p:clrMapOvr>
    <a:masterClrMapping/>
  </p:clrMapOvr>
  <p:transition spd="slow"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665679-DF3C-4C50-B58F-CDBCCD7F30BB}" type="slidenum">
              <a:rPr lang="en-US"/>
              <a:pPr>
                <a:defRPr/>
              </a:pPr>
              <a:t>‹#›</a:t>
            </a:fld>
            <a:endParaRPr lang="en-US"/>
          </a:p>
        </p:txBody>
      </p:sp>
    </p:spTree>
  </p:cSld>
  <p:clrMapOvr>
    <a:masterClrMapping/>
  </p:clrMapOvr>
  <p:transition spd="slow"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8D0408-151D-4767-A680-092DA71C462B}" type="slidenum">
              <a:rPr lang="en-US"/>
              <a:pPr>
                <a:defRPr/>
              </a:pPr>
              <a:t>‹#›</a:t>
            </a:fld>
            <a:endParaRPr lang="en-US"/>
          </a:p>
        </p:txBody>
      </p:sp>
    </p:spTree>
  </p:cSld>
  <p:clrMapOvr>
    <a:masterClrMapping/>
  </p:clrMapOvr>
  <p:transition spd="slow"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pPr>
              <a:defRPr/>
            </a:pPr>
            <a:endParaRPr lang="en-US"/>
          </a:p>
        </p:txBody>
      </p:sp>
      <p:sp>
        <p:nvSpPr>
          <p:cNvPr id="143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43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81925E8A-B72F-44EA-B12C-351BFFA498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spd="slow" advClick="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16281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E1A886C-B69F-46BD-9409-CADBEEFBABFF}" type="slidenum">
              <a:rPr lang="en-US"/>
              <a:pPr>
                <a:defRPr/>
              </a:pPr>
              <a:t>‹#›</a:t>
            </a:fld>
            <a:endParaRPr lang="en-US"/>
          </a:p>
        </p:txBody>
      </p:sp>
      <p:grpSp>
        <p:nvGrpSpPr>
          <p:cNvPr id="3076" name="Group 4"/>
          <p:cNvGrpSpPr>
            <a:grpSpLocks/>
          </p:cNvGrpSpPr>
          <p:nvPr/>
        </p:nvGrpSpPr>
        <p:grpSpPr bwMode="auto">
          <a:xfrm>
            <a:off x="0" y="0"/>
            <a:ext cx="9140825"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16282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a:p>
            </p:txBody>
          </p:sp>
          <p:sp>
            <p:nvSpPr>
              <p:cNvPr id="16282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a:p>
            </p:txBody>
          </p:sp>
          <p:sp>
            <p:nvSpPr>
              <p:cNvPr id="16282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a:p>
            </p:txBody>
          </p:sp>
          <p:sp>
            <p:nvSpPr>
              <p:cNvPr id="16282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a:p>
            </p:txBody>
          </p:sp>
          <p:sp>
            <p:nvSpPr>
              <p:cNvPr id="16282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a:p>
            </p:txBody>
          </p:sp>
        </p:grpSp>
        <p:sp>
          <p:nvSpPr>
            <p:cNvPr id="16282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a:p>
          </p:txBody>
        </p:sp>
        <p:sp>
          <p:nvSpPr>
            <p:cNvPr id="16282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a:p>
          </p:txBody>
        </p:sp>
      </p:grpSp>
      <p:sp>
        <p:nvSpPr>
          <p:cNvPr id="1628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283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628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advClick="0"/>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30.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hyperlink" Target="http://www.bladerunners.info/" TargetMode="External"/><Relationship Id="rId2" Type="http://schemas.openxmlformats.org/officeDocument/2006/relationships/hyperlink" Target="http://www.nysa.bc.ca/Bladerunners.html" TargetMode="External"/><Relationship Id="rId1" Type="http://schemas.openxmlformats.org/officeDocument/2006/relationships/slideLayout" Target="../slideLayouts/slideLayout13.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hyperlink" Target="mailto:Michael.Mills@viha.ca" TargetMode="External"/><Relationship Id="rId2" Type="http://schemas.openxmlformats.org/officeDocument/2006/relationships/hyperlink" Target="mailto:laura.matheson@viha.ca" TargetMode="External"/><Relationship Id="rId1" Type="http://schemas.openxmlformats.org/officeDocument/2006/relationships/slideLayout" Target="../slideLayouts/slideLayout13.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hyperlink" Target="http://www.nysa.bc.ca/" TargetMode="External"/><Relationship Id="rId2" Type="http://schemas.openxmlformats.org/officeDocument/2006/relationships/hyperlink" Target="http://d69fra.org/index.php/our-services/71-youth-outreach-program-.html" TargetMode="External"/><Relationship Id="rId1" Type="http://schemas.openxmlformats.org/officeDocument/2006/relationships/slideLayout" Target="../slideLayouts/slideLayout13.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2" Type="http://schemas.openxmlformats.org/officeDocument/2006/relationships/hyperlink" Target="http://www.nysa.bc.ca/"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d69fra.org/index.php/our-services/70-true-life-change-tlc-program-.html" TargetMode="External"/><Relationship Id="rId2" Type="http://schemas.openxmlformats.org/officeDocument/2006/relationships/hyperlink" Target="http://d69fra.org/index.php/our-services/63-harmony-program.html" TargetMode="Externa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hyperlink" Target="http://d69fra.org/index.php/our-services/68-sexual-abuse-intervention-program-.html" TargetMode="External"/><Relationship Id="rId4" Type="http://schemas.openxmlformats.org/officeDocument/2006/relationships/hyperlink" Target="http://www.bwss.or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office@kucparksville.ca" TargetMode="External"/><Relationship Id="rId2" Type="http://schemas.openxmlformats.org/officeDocument/2006/relationships/hyperlink" Target="http://www.rainbows.ca/" TargetMode="External"/><Relationship Id="rId1" Type="http://schemas.openxmlformats.org/officeDocument/2006/relationships/slideLayout" Target="../slideLayouts/slideLayout13.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d69fra.org/index.php/our-services/66-parent-support-program.html"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d69fra.org/index.php/our-services/62-family-preservation-program.html" TargetMode="External"/><Relationship Id="rId2" Type="http://schemas.openxmlformats.org/officeDocument/2006/relationships/hyperlink" Target="http://www.sosd69.com/program_pre.html" TargetMode="External"/><Relationship Id="rId1" Type="http://schemas.openxmlformats.org/officeDocument/2006/relationships/slideLayout" Target="../slideLayouts/slideLayout13.xml"/><Relationship Id="rId5" Type="http://schemas.openxmlformats.org/officeDocument/2006/relationships/image" Target="../media/image1.emf"/><Relationship Id="rId4" Type="http://schemas.openxmlformats.org/officeDocument/2006/relationships/hyperlink" Target="http://d69fra.org/index.php/our-services/72-youth-services-and-family-counselling-program-.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sosd69.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admin@nanaimo710club.org" TargetMode="External"/><Relationship Id="rId2" Type="http://schemas.openxmlformats.org/officeDocument/2006/relationships/hyperlink" Target="http://www.nanaimo710club.com/" TargetMode="External"/><Relationship Id="rId1" Type="http://schemas.openxmlformats.org/officeDocument/2006/relationships/slideLayout" Target="../slideLayouts/slideLayout13.xml"/><Relationship Id="rId5" Type="http://schemas.openxmlformats.org/officeDocument/2006/relationships/image" Target="../media/image1.emf"/><Relationship Id="rId4" Type="http://schemas.openxmlformats.org/officeDocument/2006/relationships/slide" Target="slide19.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mailto:info@gjjs.ca" TargetMode="External"/><Relationship Id="rId7" Type="http://schemas.openxmlformats.org/officeDocument/2006/relationships/image" Target="../media/image1.emf"/><Relationship Id="rId2" Type="http://schemas.openxmlformats.org/officeDocument/2006/relationships/hyperlink" Target="http://www.gjjs.ca/" TargetMode="External"/><Relationship Id="rId1" Type="http://schemas.openxmlformats.org/officeDocument/2006/relationships/slideLayout" Target="../slideLayouts/slideLayout13.xml"/><Relationship Id="rId6" Type="http://schemas.openxmlformats.org/officeDocument/2006/relationships/hyperlink" Target="mailto:sos@sosd69.com" TargetMode="External"/><Relationship Id="rId5" Type="http://schemas.openxmlformats.org/officeDocument/2006/relationships/hyperlink" Target="mailto:jeremy@gjjs.ca" TargetMode="External"/><Relationship Id="rId4" Type="http://schemas.openxmlformats.org/officeDocument/2006/relationships/hyperlink" Target="mailto:joe@gjjs.c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writeplace.ca/cms/index.php" TargetMode="External"/><Relationship Id="rId2" Type="http://schemas.openxmlformats.org/officeDocument/2006/relationships/hyperlink" Target="mailto:sos@sosd69.com" TargetMode="Externa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hyperlink" Target="http://www.blt.sd69.bc.ca/" TargetMode="External"/><Relationship Id="rId4" Type="http://schemas.openxmlformats.org/officeDocument/2006/relationships/hyperlink" Target="mailto:info@writeplace.c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fyrefly.ubc.ca/" TargetMode="External"/><Relationship Id="rId2" Type="http://schemas.openxmlformats.org/officeDocument/2006/relationships/image" Target="../media/image1.emf"/><Relationship Id="rId1" Type="http://schemas.openxmlformats.org/officeDocument/2006/relationships/slideLayout" Target="../slideLayouts/slideLayout13.xml"/><Relationship Id="rId6" Type="http://schemas.openxmlformats.org/officeDocument/2006/relationships/hyperlink" Target="mailto:fyrefly@ualberta.ca" TargetMode="External"/><Relationship Id="rId5" Type="http://schemas.openxmlformats.org/officeDocument/2006/relationships/hyperlink" Target="mailto:camp.fyrefly@ubc.ca" TargetMode="External"/><Relationship Id="rId4" Type="http://schemas.openxmlformats.org/officeDocument/2006/relationships/slide" Target="slide28.xml"/></Relationships>
</file>

<file path=ppt/slides/_rels/slide24.xml.rels><?xml version="1.0" encoding="UTF-8" standalone="yes"?>
<Relationships xmlns="http://schemas.openxmlformats.org/package/2006/relationships"><Relationship Id="rId3" Type="http://schemas.openxmlformats.org/officeDocument/2006/relationships/hyperlink" Target="http://www.esteemchics.com/" TargetMode="External"/><Relationship Id="rId2" Type="http://schemas.openxmlformats.org/officeDocument/2006/relationships/hyperlink" Target="http://www.esteemedchics.com/" TargetMode="External"/><Relationship Id="rId1" Type="http://schemas.openxmlformats.org/officeDocument/2006/relationships/slideLayout" Target="../slideLayouts/slideLayout13.x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d69fra.org/index.php/our-services/71-youth-outreach-program-.html"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www.fyrefly.ubc.ca/" TargetMode="External"/><Relationship Id="rId1" Type="http://schemas.openxmlformats.org/officeDocument/2006/relationships/slideLayout" Target="../slideLayouts/slideLayout4.xml"/><Relationship Id="rId4" Type="http://schemas.openxmlformats.org/officeDocument/2006/relationships/image" Target="../media/image1.emf"/></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cvics.ca/" TargetMode="Externa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hyperlink" Target="http://www.havensociety.com/" TargetMode="External"/><Relationship Id="rId3" Type="http://schemas.openxmlformats.org/officeDocument/2006/relationships/hyperlink" Target="http://nysa.bc.ca/YouthHousing.html" TargetMode="External"/><Relationship Id="rId7" Type="http://schemas.openxmlformats.org/officeDocument/2006/relationships/hyperlink" Target="http://www.havensociety.com/HavenIndex01.html" TargetMode="External"/><Relationship Id="rId2" Type="http://schemas.openxmlformats.org/officeDocument/2006/relationships/hyperlink" Target="http://www.shelternet.ca/" TargetMode="External"/><Relationship Id="rId1" Type="http://schemas.openxmlformats.org/officeDocument/2006/relationships/slideLayout" Target="../slideLayouts/slideLayout13.xml"/><Relationship Id="rId6" Type="http://schemas.openxmlformats.org/officeDocument/2006/relationships/hyperlink" Target="http://website.iccare.ca/samaritanhouse.htm" TargetMode="External"/><Relationship Id="rId11" Type="http://schemas.openxmlformats.org/officeDocument/2006/relationships/image" Target="../media/image1.emf"/><Relationship Id="rId5" Type="http://schemas.openxmlformats.org/officeDocument/2006/relationships/hyperlink" Target="http://www.tillicumhaus.ca/" TargetMode="External"/><Relationship Id="rId10" Type="http://schemas.openxmlformats.org/officeDocument/2006/relationships/hyperlink" Target="http://www.bchousing.org/programs/Housing_Matters_BC" TargetMode="External"/><Relationship Id="rId4" Type="http://schemas.openxmlformats.org/officeDocument/2006/relationships/hyperlink" Target="http://www.tillicumhaus.ca/organization.htm" TargetMode="External"/><Relationship Id="rId9" Type="http://schemas.openxmlformats.org/officeDocument/2006/relationships/hyperlink" Target="http://www.bchousing.org/programs/RAP"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powerupworkshops.ca/" TargetMode="External"/><Relationship Id="rId2" Type="http://schemas.openxmlformats.org/officeDocument/2006/relationships/hyperlink" Target="http://exchange.sd69.bc.ca/exchweb/bin/redir.asp?URL=http://www.powerupworkshops@gmail.com" TargetMode="External"/><Relationship Id="rId1" Type="http://schemas.openxmlformats.org/officeDocument/2006/relationships/slideLayout" Target="../slideLayouts/slideLayout13.xml"/><Relationship Id="rId5" Type="http://schemas.openxmlformats.org/officeDocument/2006/relationships/image" Target="../media/image1.emf"/><Relationship Id="rId4" Type="http://schemas.openxmlformats.org/officeDocument/2006/relationships/hyperlink" Target="mailto:powerupworkshops@gmail.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viu.ca/hhs/dentalclinic/index.asp"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hyperlink" Target="http://www.careercentre.org/Articles/Docs/Newsletter.pdf" TargetMode="External"/><Relationship Id="rId7" Type="http://schemas.openxmlformats.org/officeDocument/2006/relationships/hyperlink" Target="http://www.nysa.bc.ca/WorkshopCalendar.html" TargetMode="External"/><Relationship Id="rId2" Type="http://schemas.openxmlformats.org/officeDocument/2006/relationships/hyperlink" Target="http://www.careercentre.org/" TargetMode="External"/><Relationship Id="rId1" Type="http://schemas.openxmlformats.org/officeDocument/2006/relationships/slideLayout" Target="../slideLayouts/slideLayout13.xml"/><Relationship Id="rId6" Type="http://schemas.openxmlformats.org/officeDocument/2006/relationships/hyperlink" Target="http://www.nysa.bc.ca/WorkshopDescriptions.html" TargetMode="External"/><Relationship Id="rId5" Type="http://schemas.openxmlformats.org/officeDocument/2006/relationships/hyperlink" Target="http://www.nysa.bc.ca/YouthEmployment.html" TargetMode="External"/><Relationship Id="rId4" Type="http://schemas.openxmlformats.org/officeDocument/2006/relationships/hyperlink" Target="http://www.careercentre.org/JOBS/Calendar.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5"/>
          <p:cNvGrpSpPr>
            <a:grpSpLocks/>
          </p:cNvGrpSpPr>
          <p:nvPr/>
        </p:nvGrpSpPr>
        <p:grpSpPr bwMode="auto">
          <a:xfrm>
            <a:off x="179388" y="746125"/>
            <a:ext cx="8964612" cy="5778500"/>
            <a:chOff x="1429" y="703"/>
            <a:chExt cx="2858" cy="2858"/>
          </a:xfrm>
        </p:grpSpPr>
        <p:graphicFrame>
          <p:nvGraphicFramePr>
            <p:cNvPr id="5" name="Diagram 4"/>
            <p:cNvGraphicFramePr/>
            <p:nvPr/>
          </p:nvGraphicFramePr>
          <p:xfrm>
            <a:off x="1429" y="703"/>
            <a:ext cx="2858" cy="2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Box 16"/>
            <p:cNvSpPr txBox="1">
              <a:spLocks noChangeArrowheads="1"/>
            </p:cNvSpPr>
            <p:nvPr/>
          </p:nvSpPr>
          <p:spPr bwMode="auto">
            <a:xfrm>
              <a:off x="1613" y="1531"/>
              <a:ext cx="528" cy="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hlinkClick r:id="" action="ppaction://noaction"/>
                </a:rPr>
                <a:t>Rationale</a:t>
              </a:r>
              <a:endParaRPr kumimoji="0" lang="en-US" sz="1600" b="1" i="0" u="none" strike="noStrike" cap="none" normalizeH="0" baseline="0" smtClean="0">
                <a:ln>
                  <a:noFill/>
                </a:ln>
                <a:solidFill>
                  <a:schemeClr val="tx1"/>
                </a:solidFill>
                <a:effectLst/>
                <a:latin typeface="Arial" charset="0"/>
                <a:cs typeface="Arial" charset="0"/>
              </a:endParaRPr>
            </a:p>
          </p:txBody>
        </p:sp>
        <p:sp>
          <p:nvSpPr>
            <p:cNvPr id="4" name="Text Box 18"/>
            <p:cNvSpPr txBox="1">
              <a:spLocks noChangeArrowheads="1"/>
            </p:cNvSpPr>
            <p:nvPr/>
          </p:nvSpPr>
          <p:spPr bwMode="auto">
            <a:xfrm>
              <a:off x="1865" y="3383"/>
              <a:ext cx="1975" cy="148"/>
            </a:xfrm>
            <a:prstGeom prst="rect">
              <a:avLst/>
            </a:prstGeom>
            <a:solidFill>
              <a:schemeClr val="tx2"/>
            </a:solidFill>
            <a:ln w="254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200" b="1" i="0" u="none" strike="noStrike" cap="none" normalizeH="0" baseline="0" smtClean="0">
                  <a:ln>
                    <a:noFill/>
                  </a:ln>
                  <a:solidFill>
                    <a:srgbClr val="FF3300"/>
                  </a:solidFill>
                  <a:effectLst/>
                  <a:latin typeface="Arial" charset="0"/>
                  <a:cs typeface="Arial" charset="0"/>
                </a:rPr>
                <a:t>Note: Text highlighted in </a:t>
              </a:r>
              <a:r>
                <a:rPr kumimoji="0" lang="en-US" sz="1200" b="1" i="0" u="sng"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yellow</a:t>
              </a:r>
              <a:r>
                <a:rPr kumimoji="0" lang="en-US" sz="1200" b="1" i="0" u="none" strike="noStrike" cap="none" normalizeH="0" baseline="0" smtClean="0">
                  <a:ln>
                    <a:noFill/>
                  </a:ln>
                  <a:solidFill>
                    <a:srgbClr val="FF3300"/>
                  </a:solidFill>
                  <a:effectLst/>
                  <a:latin typeface="Arial" charset="0"/>
                  <a:cs typeface="Arial" charset="0"/>
                </a:rPr>
                <a:t> will link to internal pages and external websites.</a:t>
              </a:r>
            </a:p>
          </p:txBody>
        </p:sp>
      </p:grpSp>
      <p:grpSp>
        <p:nvGrpSpPr>
          <p:cNvPr id="1035" name="Group 24"/>
          <p:cNvGrpSpPr>
            <a:grpSpLocks noChangeAspect="1"/>
          </p:cNvGrpSpPr>
          <p:nvPr/>
        </p:nvGrpSpPr>
        <p:grpSpPr bwMode="auto">
          <a:xfrm>
            <a:off x="6862763" y="6381750"/>
            <a:ext cx="2317750" cy="349250"/>
            <a:chOff x="4323" y="4020"/>
            <a:chExt cx="1460" cy="220"/>
          </a:xfrm>
        </p:grpSpPr>
        <p:sp>
          <p:nvSpPr>
            <p:cNvPr id="1039" name="AutoShape 23"/>
            <p:cNvSpPr>
              <a:spLocks noChangeAspect="1" noChangeArrowheads="1" noTextEdit="1"/>
            </p:cNvSpPr>
            <p:nvPr/>
          </p:nvSpPr>
          <p:spPr bwMode="auto">
            <a:xfrm>
              <a:off x="4323" y="4020"/>
              <a:ext cx="1460" cy="220"/>
            </a:xfrm>
            <a:prstGeom prst="rect">
              <a:avLst/>
            </a:prstGeom>
            <a:noFill/>
            <a:ln w="9525">
              <a:noFill/>
              <a:miter lim="800000"/>
              <a:headEnd/>
              <a:tailEnd/>
            </a:ln>
          </p:spPr>
          <p:txBody>
            <a:bodyPr/>
            <a:lstStyle/>
            <a:p>
              <a:endParaRPr lang="en-CA"/>
            </a:p>
          </p:txBody>
        </p:sp>
        <p:sp>
          <p:nvSpPr>
            <p:cNvPr id="1040" name="Rectangle 25"/>
            <p:cNvSpPr>
              <a:spLocks noChangeArrowheads="1"/>
            </p:cNvSpPr>
            <p:nvPr/>
          </p:nvSpPr>
          <p:spPr bwMode="auto">
            <a:xfrm>
              <a:off x="4712" y="4045"/>
              <a:ext cx="725" cy="111"/>
            </a:xfrm>
            <a:prstGeom prst="rect">
              <a:avLst/>
            </a:prstGeom>
            <a:noFill/>
            <a:ln w="9525">
              <a:noFill/>
              <a:miter lim="800000"/>
              <a:headEnd/>
              <a:tailEnd/>
            </a:ln>
          </p:spPr>
          <p:txBody>
            <a:bodyPr wrap="none" lIns="0" tIns="0" rIns="0" bIns="0">
              <a:spAutoFit/>
            </a:bodyPr>
            <a:lstStyle/>
            <a:p>
              <a:r>
                <a:rPr lang="en-US" sz="800">
                  <a:solidFill>
                    <a:srgbClr val="001E5B"/>
                  </a:solidFill>
                  <a:latin typeface="Arial Black" pitchFamily="34" charset="0"/>
                </a:rPr>
                <a:t>Patrick Rhode 2010</a:t>
              </a:r>
              <a:endParaRPr lang="en-US"/>
            </a:p>
          </p:txBody>
        </p:sp>
        <p:sp>
          <p:nvSpPr>
            <p:cNvPr id="1041" name="Rectangle 26"/>
            <p:cNvSpPr>
              <a:spLocks noChangeArrowheads="1"/>
            </p:cNvSpPr>
            <p:nvPr/>
          </p:nvSpPr>
          <p:spPr bwMode="auto">
            <a:xfrm>
              <a:off x="4696" y="4030"/>
              <a:ext cx="725" cy="111"/>
            </a:xfrm>
            <a:prstGeom prst="rect">
              <a:avLst/>
            </a:prstGeom>
            <a:noFill/>
            <a:ln w="9525">
              <a:noFill/>
              <a:miter lim="800000"/>
              <a:headEnd/>
              <a:tailEnd/>
            </a:ln>
          </p:spPr>
          <p:txBody>
            <a:bodyPr wrap="none" lIns="0" tIns="0" rIns="0" bIns="0">
              <a:spAutoFit/>
            </a:bodyPr>
            <a:lstStyle/>
            <a:p>
              <a:r>
                <a:rPr lang="en-US" sz="800">
                  <a:solidFill>
                    <a:srgbClr val="4C7FE5"/>
                  </a:solidFill>
                  <a:latin typeface="Arial Black" pitchFamily="34" charset="0"/>
                </a:rPr>
                <a:t>Patrick Rhode 2010</a:t>
              </a:r>
              <a:endParaRPr lang="en-US"/>
            </a:p>
          </p:txBody>
        </p:sp>
        <p:sp>
          <p:nvSpPr>
            <p:cNvPr id="1042" name="Rectangle 27"/>
            <p:cNvSpPr>
              <a:spLocks noChangeArrowheads="1"/>
            </p:cNvSpPr>
            <p:nvPr/>
          </p:nvSpPr>
          <p:spPr bwMode="auto">
            <a:xfrm>
              <a:off x="4704" y="4037"/>
              <a:ext cx="725" cy="111"/>
            </a:xfrm>
            <a:prstGeom prst="rect">
              <a:avLst/>
            </a:prstGeom>
            <a:noFill/>
            <a:ln w="9525">
              <a:noFill/>
              <a:miter lim="800000"/>
              <a:headEnd/>
              <a:tailEnd/>
            </a:ln>
          </p:spPr>
          <p:txBody>
            <a:bodyPr wrap="none" lIns="0" tIns="0" rIns="0" bIns="0">
              <a:spAutoFit/>
            </a:bodyPr>
            <a:lstStyle/>
            <a:p>
              <a:r>
                <a:rPr lang="en-US" sz="800">
                  <a:solidFill>
                    <a:srgbClr val="003399"/>
                  </a:solidFill>
                  <a:latin typeface="Arial Black" pitchFamily="34" charset="0"/>
                </a:rPr>
                <a:t>Patrick Rhode 2010</a:t>
              </a:r>
              <a:endParaRPr lang="en-US"/>
            </a:p>
          </p:txBody>
        </p:sp>
        <p:sp>
          <p:nvSpPr>
            <p:cNvPr id="1043" name="Rectangle 28"/>
            <p:cNvSpPr>
              <a:spLocks noChangeArrowheads="1"/>
            </p:cNvSpPr>
            <p:nvPr/>
          </p:nvSpPr>
          <p:spPr bwMode="auto">
            <a:xfrm>
              <a:off x="4719" y="4122"/>
              <a:ext cx="709" cy="111"/>
            </a:xfrm>
            <a:prstGeom prst="rect">
              <a:avLst/>
            </a:prstGeom>
            <a:noFill/>
            <a:ln w="9525">
              <a:noFill/>
              <a:miter lim="800000"/>
              <a:headEnd/>
              <a:tailEnd/>
            </a:ln>
          </p:spPr>
          <p:txBody>
            <a:bodyPr wrap="none" lIns="0" tIns="0" rIns="0" bIns="0">
              <a:spAutoFit/>
            </a:bodyPr>
            <a:lstStyle/>
            <a:p>
              <a:r>
                <a:rPr lang="en-US" sz="800">
                  <a:solidFill>
                    <a:srgbClr val="001E5B"/>
                  </a:solidFill>
                  <a:latin typeface="Arial Black" pitchFamily="34" charset="0"/>
                </a:rPr>
                <a:t>prhode@sd69.bc.ca</a:t>
              </a:r>
              <a:endParaRPr lang="en-US"/>
            </a:p>
          </p:txBody>
        </p:sp>
        <p:sp>
          <p:nvSpPr>
            <p:cNvPr id="1044" name="Rectangle 29"/>
            <p:cNvSpPr>
              <a:spLocks noChangeArrowheads="1"/>
            </p:cNvSpPr>
            <p:nvPr/>
          </p:nvSpPr>
          <p:spPr bwMode="auto">
            <a:xfrm>
              <a:off x="4704" y="4107"/>
              <a:ext cx="709" cy="111"/>
            </a:xfrm>
            <a:prstGeom prst="rect">
              <a:avLst/>
            </a:prstGeom>
            <a:noFill/>
            <a:ln w="9525">
              <a:noFill/>
              <a:miter lim="800000"/>
              <a:headEnd/>
              <a:tailEnd/>
            </a:ln>
          </p:spPr>
          <p:txBody>
            <a:bodyPr wrap="none" lIns="0" tIns="0" rIns="0" bIns="0">
              <a:spAutoFit/>
            </a:bodyPr>
            <a:lstStyle/>
            <a:p>
              <a:r>
                <a:rPr lang="en-US" sz="800">
                  <a:solidFill>
                    <a:srgbClr val="4C7FE5"/>
                  </a:solidFill>
                  <a:latin typeface="Arial Black" pitchFamily="34" charset="0"/>
                </a:rPr>
                <a:t>prhode@sd69.bc.ca</a:t>
              </a:r>
              <a:endParaRPr lang="en-US"/>
            </a:p>
          </p:txBody>
        </p:sp>
        <p:sp>
          <p:nvSpPr>
            <p:cNvPr id="1045" name="Rectangle 30"/>
            <p:cNvSpPr>
              <a:spLocks noChangeArrowheads="1"/>
            </p:cNvSpPr>
            <p:nvPr/>
          </p:nvSpPr>
          <p:spPr bwMode="auto">
            <a:xfrm>
              <a:off x="4712" y="4114"/>
              <a:ext cx="709" cy="111"/>
            </a:xfrm>
            <a:prstGeom prst="rect">
              <a:avLst/>
            </a:prstGeom>
            <a:noFill/>
            <a:ln w="9525">
              <a:noFill/>
              <a:miter lim="800000"/>
              <a:headEnd/>
              <a:tailEnd/>
            </a:ln>
          </p:spPr>
          <p:txBody>
            <a:bodyPr wrap="none" lIns="0" tIns="0" rIns="0" bIns="0">
              <a:spAutoFit/>
            </a:bodyPr>
            <a:lstStyle/>
            <a:p>
              <a:r>
                <a:rPr lang="en-US" sz="800">
                  <a:solidFill>
                    <a:srgbClr val="003399"/>
                  </a:solidFill>
                  <a:latin typeface="Arial Black" pitchFamily="34" charset="0"/>
                </a:rPr>
                <a:t>prhode@sd69.bc.ca</a:t>
              </a:r>
              <a:endParaRPr lang="en-US"/>
            </a:p>
          </p:txBody>
        </p:sp>
      </p:grpSp>
      <p:sp>
        <p:nvSpPr>
          <p:cNvPr id="2050" name="Rectangle 2"/>
          <p:cNvSpPr>
            <a:spLocks noGrp="1" noChangeArrowheads="1"/>
          </p:cNvSpPr>
          <p:nvPr>
            <p:ph type="ctrTitle"/>
          </p:nvPr>
        </p:nvSpPr>
        <p:spPr>
          <a:xfrm>
            <a:off x="179388" y="115888"/>
            <a:ext cx="8640762" cy="649287"/>
          </a:xfrm>
        </p:spPr>
        <p:txBody>
          <a:bodyPr/>
          <a:lstStyle/>
          <a:p>
            <a:pPr eaLnBrk="1" hangingPunct="1">
              <a:defRPr/>
            </a:pPr>
            <a:r>
              <a:rPr lang="en-US" sz="2800" dirty="0" smtClean="0"/>
              <a:t>School District #69 </a:t>
            </a:r>
            <a:br>
              <a:rPr lang="en-US" sz="2800" dirty="0" smtClean="0"/>
            </a:br>
            <a:r>
              <a:rPr lang="en-US" sz="2800" dirty="0" smtClean="0"/>
              <a:t>Community Resources for “At-Risk” Students</a:t>
            </a:r>
          </a:p>
        </p:txBody>
      </p:sp>
      <p:sp>
        <p:nvSpPr>
          <p:cNvPr id="1037" name="Text Box 31"/>
          <p:cNvSpPr txBox="1">
            <a:spLocks noChangeArrowheads="1"/>
          </p:cNvSpPr>
          <p:nvPr/>
        </p:nvSpPr>
        <p:spPr bwMode="auto">
          <a:xfrm>
            <a:off x="3708400" y="6524625"/>
            <a:ext cx="2087563" cy="274638"/>
          </a:xfrm>
          <a:prstGeom prst="rect">
            <a:avLst/>
          </a:prstGeom>
          <a:noFill/>
          <a:ln w="9525">
            <a:noFill/>
            <a:miter lim="800000"/>
            <a:headEnd/>
            <a:tailEnd/>
          </a:ln>
        </p:spPr>
        <p:txBody>
          <a:bodyPr>
            <a:spAutoFit/>
          </a:bodyPr>
          <a:lstStyle/>
          <a:p>
            <a:pPr>
              <a:spcBef>
                <a:spcPct val="50000"/>
              </a:spcBef>
            </a:pPr>
            <a:r>
              <a:rPr lang="en-US" sz="1200" b="1"/>
              <a:t>Updated: October 27, 2010</a:t>
            </a:r>
          </a:p>
        </p:txBody>
      </p:sp>
      <p:sp>
        <p:nvSpPr>
          <p:cNvPr id="1038" name="Rectangle 32"/>
          <p:cNvSpPr>
            <a:spLocks noChangeArrowheads="1"/>
          </p:cNvSpPr>
          <p:nvPr/>
        </p:nvSpPr>
        <p:spPr bwMode="auto">
          <a:xfrm>
            <a:off x="6745288" y="2432050"/>
            <a:ext cx="2090737" cy="336550"/>
          </a:xfrm>
          <a:prstGeom prst="rect">
            <a:avLst/>
          </a:prstGeom>
          <a:noFill/>
          <a:ln w="9525">
            <a:noFill/>
            <a:miter lim="800000"/>
            <a:headEnd/>
            <a:tailEnd/>
          </a:ln>
        </p:spPr>
        <p:txBody>
          <a:bodyPr wrap="none">
            <a:spAutoFit/>
          </a:bodyPr>
          <a:lstStyle/>
          <a:p>
            <a:r>
              <a:rPr lang="en-US" sz="1600" b="1">
                <a:latin typeface="Arial" charset="0"/>
                <a:hlinkClick r:id="rId7" action="ppaction://hlinksldjump"/>
              </a:rPr>
              <a:t>Acknowledgements</a:t>
            </a:r>
            <a:endParaRPr lang="en-US" sz="1600" b="1">
              <a:latin typeface="Arial" charset="0"/>
            </a:endParaRPr>
          </a:p>
        </p:txBody>
      </p:sp>
    </p:spTree>
  </p:cSld>
  <p:clrMapOvr>
    <a:masterClrMapping/>
  </p:clrMapOvr>
  <p:transition spd="slow"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xfrm>
            <a:off x="395288" y="1052513"/>
            <a:ext cx="8424862" cy="5545137"/>
          </a:xfrm>
        </p:spPr>
        <p:txBody>
          <a:bodyPr/>
          <a:lstStyle/>
          <a:p>
            <a:pPr marL="0" indent="0" eaLnBrk="1" hangingPunct="1">
              <a:buFont typeface="Wingdings" pitchFamily="2" charset="2"/>
              <a:buNone/>
              <a:tabLst>
                <a:tab pos="447675" algn="l"/>
              </a:tabLst>
              <a:defRPr/>
            </a:pPr>
            <a:r>
              <a:rPr lang="en-US" sz="1400" b="1" dirty="0" err="1" smtClean="0">
                <a:hlinkClick r:id="rId2"/>
              </a:rPr>
              <a:t>Bladerunners</a:t>
            </a:r>
            <a:r>
              <a:rPr lang="en-US" sz="1400" b="1" dirty="0" smtClean="0"/>
              <a:t>  [NYSA] – Nanaimo 	250-754-1989/250-751-5101 (cell)</a:t>
            </a:r>
          </a:p>
          <a:p>
            <a:pPr marL="0" indent="0" eaLnBrk="1" hangingPunct="1">
              <a:buFont typeface="Wingdings" pitchFamily="2" charset="2"/>
              <a:buNone/>
              <a:tabLst>
                <a:tab pos="447675" algn="l"/>
              </a:tabLst>
              <a:defRPr/>
            </a:pPr>
            <a:r>
              <a:rPr lang="en-US" sz="1200" b="1" dirty="0" smtClean="0"/>
              <a:t>          </a:t>
            </a:r>
            <a:r>
              <a:rPr lang="en-US" sz="1200" b="1" dirty="0" err="1" smtClean="0"/>
              <a:t>Bladerunners</a:t>
            </a:r>
            <a:r>
              <a:rPr lang="en-US" sz="1200" b="1" dirty="0" smtClean="0"/>
              <a:t> is a Youth Skills Link program that creates valuable employment opportunities, and promotes Individual               </a:t>
            </a:r>
          </a:p>
          <a:p>
            <a:pPr marL="0" indent="0" eaLnBrk="1" hangingPunct="1">
              <a:buFont typeface="Wingdings" pitchFamily="2" charset="2"/>
              <a:buNone/>
              <a:tabLst>
                <a:tab pos="447675" algn="l"/>
              </a:tabLst>
              <a:defRPr/>
            </a:pPr>
            <a:r>
              <a:rPr lang="en-US" sz="1200" b="1" dirty="0" smtClean="0"/>
              <a:t>          Success and Independence through Partnerships within the Construction &amp; Trades Industry.</a:t>
            </a:r>
            <a:r>
              <a:rPr lang="en-US" sz="1200" dirty="0" smtClean="0"/>
              <a:t> </a:t>
            </a:r>
          </a:p>
          <a:p>
            <a:pPr marL="0" indent="0" eaLnBrk="1" hangingPunct="1">
              <a:buFont typeface="Wingdings" pitchFamily="2" charset="2"/>
              <a:buNone/>
              <a:tabLst>
                <a:tab pos="447675" algn="l"/>
              </a:tabLst>
              <a:defRPr/>
            </a:pPr>
            <a:r>
              <a:rPr lang="en-US" sz="1200" dirty="0" smtClean="0"/>
              <a:t>	</a:t>
            </a:r>
            <a:r>
              <a:rPr lang="en-US" sz="1200" b="1" dirty="0" smtClean="0"/>
              <a:t>Participants have the opportunity to work towards the following certifications:</a:t>
            </a:r>
          </a:p>
          <a:p>
            <a:pPr marL="0" indent="0" eaLnBrk="1" hangingPunct="1">
              <a:buFont typeface="Wingdings" pitchFamily="2" charset="2"/>
              <a:buNone/>
              <a:tabLst>
                <a:tab pos="447675" algn="l"/>
              </a:tabLst>
              <a:defRPr/>
            </a:pPr>
            <a:r>
              <a:rPr lang="en-US" sz="1200" dirty="0" smtClean="0"/>
              <a:t>	- OFA First Aid            	- WHMIS		- Fall Protection</a:t>
            </a:r>
          </a:p>
          <a:p>
            <a:pPr marL="0" indent="0" eaLnBrk="1" hangingPunct="1">
              <a:buFont typeface="Wingdings" pitchFamily="2" charset="2"/>
              <a:buNone/>
              <a:tabLst>
                <a:tab pos="447675" algn="l"/>
              </a:tabLst>
              <a:defRPr/>
            </a:pPr>
            <a:r>
              <a:rPr lang="en-US" sz="1200" dirty="0" smtClean="0"/>
              <a:t>	- Confined Space Entry	- Ladder Safety		- Asbestos Abatement</a:t>
            </a:r>
          </a:p>
          <a:p>
            <a:pPr marL="0" indent="0" eaLnBrk="1" hangingPunct="1">
              <a:buFont typeface="Wingdings" pitchFamily="2" charset="2"/>
              <a:buNone/>
              <a:tabLst>
                <a:tab pos="447675" algn="l"/>
              </a:tabLst>
              <a:defRPr/>
            </a:pPr>
            <a:r>
              <a:rPr lang="en-US" sz="1200" dirty="0" smtClean="0"/>
              <a:t>	- Forklift Operator Certification	- Flagging Certificate</a:t>
            </a:r>
          </a:p>
          <a:p>
            <a:pPr marL="0" indent="0" eaLnBrk="1" hangingPunct="1">
              <a:buFont typeface="Wingdings" pitchFamily="2" charset="2"/>
              <a:buNone/>
              <a:tabLst>
                <a:tab pos="447675" algn="l"/>
              </a:tabLst>
              <a:defRPr/>
            </a:pPr>
            <a:r>
              <a:rPr lang="en-US" sz="1200" b="1" dirty="0" smtClean="0"/>
              <a:t>	</a:t>
            </a:r>
          </a:p>
          <a:p>
            <a:pPr marL="0" indent="0" eaLnBrk="1" hangingPunct="1">
              <a:buFont typeface="Wingdings" pitchFamily="2" charset="2"/>
              <a:buNone/>
              <a:tabLst>
                <a:tab pos="447675" algn="l"/>
              </a:tabLst>
              <a:defRPr/>
            </a:pPr>
            <a:r>
              <a:rPr lang="en-US" sz="1200" b="1" dirty="0" smtClean="0"/>
              <a:t>          </a:t>
            </a:r>
            <a:r>
              <a:rPr lang="en-US" sz="1200" b="1" dirty="0" err="1" smtClean="0"/>
              <a:t>Bladerunners</a:t>
            </a:r>
            <a:r>
              <a:rPr lang="en-US" sz="1200" b="1" dirty="0" smtClean="0"/>
              <a:t> at NYSA runs programs several times a year.</a:t>
            </a:r>
            <a:r>
              <a:rPr lang="en-US" sz="1200" b="1" dirty="0" smtClean="0">
                <a:solidFill>
                  <a:srgbClr val="FF0000"/>
                </a:solidFill>
              </a:rPr>
              <a:t>     </a:t>
            </a:r>
            <a:endParaRPr lang="en-US" sz="400" b="1" dirty="0" smtClean="0"/>
          </a:p>
          <a:p>
            <a:pPr marL="0" indent="0" eaLnBrk="1" hangingPunct="1">
              <a:buFont typeface="Wingdings" pitchFamily="2" charset="2"/>
              <a:buNone/>
              <a:tabLst>
                <a:tab pos="447675" algn="l"/>
              </a:tabLst>
              <a:defRPr/>
            </a:pPr>
            <a:r>
              <a:rPr lang="en-US" sz="1200" b="1" dirty="0" smtClean="0"/>
              <a:t>          Contact: Linda Milford , Monique </a:t>
            </a:r>
            <a:r>
              <a:rPr lang="en-US" sz="1200" b="1" dirty="0" err="1" smtClean="0"/>
              <a:t>Laramee</a:t>
            </a:r>
            <a:r>
              <a:rPr lang="en-US" sz="1200" b="1" dirty="0" smtClean="0"/>
              <a:t>, Chris </a:t>
            </a:r>
            <a:r>
              <a:rPr lang="en-US" sz="1200" b="1" dirty="0" err="1" smtClean="0"/>
              <a:t>Lakusta</a:t>
            </a:r>
            <a:r>
              <a:rPr lang="en-US" sz="1200" b="1" dirty="0" smtClean="0"/>
              <a:t> or Anthony Maki (</a:t>
            </a:r>
            <a:r>
              <a:rPr lang="en-US" sz="1200" b="1" dirty="0" err="1" smtClean="0"/>
              <a:t>Bladerunner</a:t>
            </a:r>
            <a:r>
              <a:rPr lang="en-US" sz="1200" b="1" dirty="0" smtClean="0"/>
              <a:t> Coordinators) at 250-754-1989</a:t>
            </a:r>
          </a:p>
          <a:p>
            <a:pPr marL="0" indent="0" eaLnBrk="1" hangingPunct="1">
              <a:buFont typeface="Wingdings" pitchFamily="2" charset="2"/>
              <a:buNone/>
              <a:tabLst>
                <a:tab pos="447675" algn="l"/>
              </a:tabLst>
              <a:defRPr/>
            </a:pPr>
            <a:r>
              <a:rPr lang="en-US" sz="1200" dirty="0" smtClean="0"/>
              <a:t>          </a:t>
            </a:r>
            <a:r>
              <a:rPr lang="en-US" sz="1200" b="1" dirty="0" err="1" smtClean="0">
                <a:solidFill>
                  <a:srgbClr val="FFFF00"/>
                </a:solidFill>
              </a:rPr>
              <a:t>Bladerunners</a:t>
            </a:r>
            <a:r>
              <a:rPr lang="en-US" sz="1200" b="1" dirty="0" smtClean="0">
                <a:solidFill>
                  <a:srgbClr val="FFFF00"/>
                </a:solidFill>
              </a:rPr>
              <a:t> Provincial Information Website</a:t>
            </a:r>
            <a:r>
              <a:rPr lang="en-US" sz="1200" b="1" dirty="0" smtClean="0"/>
              <a:t>:  </a:t>
            </a:r>
            <a:r>
              <a:rPr lang="en-US" sz="1200" b="1" dirty="0" smtClean="0">
                <a:hlinkClick r:id="rId3"/>
              </a:rPr>
              <a:t>www.bladerunners.info</a:t>
            </a:r>
            <a:r>
              <a:rPr lang="en-US" sz="1800" dirty="0" smtClean="0"/>
              <a:t> </a:t>
            </a:r>
          </a:p>
          <a:p>
            <a:pPr marL="0" indent="0" algn="ctr" eaLnBrk="1" hangingPunct="1">
              <a:buFont typeface="Wingdings" pitchFamily="2" charset="2"/>
              <a:buNone/>
              <a:tabLst>
                <a:tab pos="447675" algn="l"/>
              </a:tabLst>
              <a:defRPr/>
            </a:pPr>
            <a:endParaRPr lang="en-US" sz="2000" b="1" dirty="0" smtClean="0">
              <a:solidFill>
                <a:srgbClr val="FF0000"/>
              </a:solidFill>
            </a:endParaRPr>
          </a:p>
        </p:txBody>
      </p:sp>
      <p:sp>
        <p:nvSpPr>
          <p:cNvPr id="165891" name="Rectangle 3"/>
          <p:cNvSpPr>
            <a:spLocks noGrp="1" noChangeArrowheads="1"/>
          </p:cNvSpPr>
          <p:nvPr>
            <p:ph type="title"/>
          </p:nvPr>
        </p:nvSpPr>
        <p:spPr>
          <a:xfrm>
            <a:off x="457200" y="274638"/>
            <a:ext cx="8229600" cy="631825"/>
          </a:xfrm>
          <a:solidFill>
            <a:srgbClr val="FF3300"/>
          </a:solidFill>
          <a:ln w="15875">
            <a:solidFill>
              <a:schemeClr val="tx1"/>
            </a:solidFill>
          </a:ln>
        </p:spPr>
        <p:txBody>
          <a:bodyPr/>
          <a:lstStyle/>
          <a:p>
            <a:pPr eaLnBrk="1" hangingPunct="1">
              <a:defRPr/>
            </a:pPr>
            <a:r>
              <a:rPr lang="en-US" sz="3200" smtClean="0"/>
              <a:t>Job Skills Programs</a:t>
            </a:r>
          </a:p>
        </p:txBody>
      </p:sp>
      <p:sp>
        <p:nvSpPr>
          <p:cNvPr id="13316"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3300"/>
          </a:solidFill>
          <a:ln w="9525">
            <a:noFill/>
            <a:miter lim="800000"/>
            <a:headEnd/>
            <a:tailEnd/>
          </a:ln>
        </p:spPr>
        <p:txBody>
          <a:bodyPr wrap="none" anchor="ctr"/>
          <a:lstStyle/>
          <a:p>
            <a:endParaRPr lang="en-CA"/>
          </a:p>
        </p:txBody>
      </p:sp>
      <p:pic>
        <p:nvPicPr>
          <p:cNvPr id="13317" name="Picture 6" descr="Picture7"/>
          <p:cNvPicPr>
            <a:picLocks noChangeAspect="1" noChangeArrowheads="1"/>
          </p:cNvPicPr>
          <p:nvPr/>
        </p:nvPicPr>
        <p:blipFill>
          <a:blip r:embed="rId4"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p:txBody>
          <a:bodyPr/>
          <a:lstStyle/>
          <a:p>
            <a:pPr eaLnBrk="1" hangingPunct="1">
              <a:lnSpc>
                <a:spcPct val="80000"/>
              </a:lnSpc>
              <a:buFont typeface="Wingdings" pitchFamily="2" charset="2"/>
              <a:buNone/>
              <a:defRPr/>
            </a:pPr>
            <a:r>
              <a:rPr lang="en-US" sz="1400" b="1" u="sng" dirty="0" smtClean="0"/>
              <a:t>Discovery Youth &amp; Family Substance Youth Services</a:t>
            </a:r>
            <a:r>
              <a:rPr lang="en-US" sz="1400" b="1" dirty="0" smtClean="0"/>
              <a:t> [VIHA] (Parksville)  250-947-8215/250-248-3465 (fax)</a:t>
            </a:r>
          </a:p>
          <a:p>
            <a:pPr eaLnBrk="1" hangingPunct="1">
              <a:lnSpc>
                <a:spcPct val="80000"/>
              </a:lnSpc>
              <a:buFont typeface="Wingdings" pitchFamily="2" charset="2"/>
              <a:buNone/>
              <a:defRPr/>
            </a:pPr>
            <a:r>
              <a:rPr lang="en-US" sz="1200" b="1" dirty="0" smtClean="0"/>
              <a:t>	Provide effective, integrated, strength-based community services that are accessible and accountable to youth (aged 13-19) and their supports who have concerns about alcohol or other drug use. “Discovery” offers a range of services including:</a:t>
            </a:r>
          </a:p>
          <a:p>
            <a:pPr eaLnBrk="1" hangingPunct="1">
              <a:lnSpc>
                <a:spcPct val="80000"/>
              </a:lnSpc>
              <a:buFont typeface="Wingdings" pitchFamily="2" charset="2"/>
              <a:buNone/>
              <a:defRPr/>
            </a:pPr>
            <a:r>
              <a:rPr lang="en-US" sz="1200" b="1" dirty="0" smtClean="0"/>
              <a:t>		- Individualized Planning Services	- Individual and Family Counseling Services</a:t>
            </a:r>
          </a:p>
          <a:p>
            <a:pPr eaLnBrk="1" hangingPunct="1">
              <a:lnSpc>
                <a:spcPct val="80000"/>
              </a:lnSpc>
              <a:buFont typeface="Wingdings" pitchFamily="2" charset="2"/>
              <a:buNone/>
              <a:defRPr/>
            </a:pPr>
            <a:r>
              <a:rPr lang="en-US" sz="1200" b="1" dirty="0" smtClean="0"/>
              <a:t>		- Outreach Services		- Coordination of Services</a:t>
            </a:r>
          </a:p>
          <a:p>
            <a:pPr eaLnBrk="1" hangingPunct="1">
              <a:lnSpc>
                <a:spcPct val="80000"/>
              </a:lnSpc>
              <a:buFont typeface="Wingdings" pitchFamily="2" charset="2"/>
              <a:buNone/>
              <a:defRPr/>
            </a:pPr>
            <a:r>
              <a:rPr lang="en-US" sz="1200" b="1" dirty="0" smtClean="0"/>
              <a:t>		- Withdrawal Management Services	- Supported Residential Services</a:t>
            </a:r>
          </a:p>
          <a:p>
            <a:pPr eaLnBrk="1" hangingPunct="1">
              <a:lnSpc>
                <a:spcPct val="80000"/>
              </a:lnSpc>
              <a:buFont typeface="Wingdings" pitchFamily="2" charset="2"/>
              <a:buNone/>
              <a:defRPr/>
            </a:pPr>
            <a:endParaRPr lang="en-US" sz="300" b="1" dirty="0" smtClean="0"/>
          </a:p>
          <a:p>
            <a:pPr eaLnBrk="1" hangingPunct="1">
              <a:lnSpc>
                <a:spcPct val="80000"/>
              </a:lnSpc>
              <a:buFont typeface="Wingdings" pitchFamily="2" charset="2"/>
              <a:buNone/>
              <a:defRPr/>
            </a:pPr>
            <a:r>
              <a:rPr lang="en-US" sz="1200" b="1" dirty="0" smtClean="0"/>
              <a:t>	</a:t>
            </a:r>
            <a:r>
              <a:rPr lang="en-US" sz="1200" b="1" u="sng" dirty="0" smtClean="0"/>
              <a:t>“</a:t>
            </a:r>
            <a:r>
              <a:rPr lang="en-US" sz="1200" b="1" u="sng" dirty="0" err="1" smtClean="0"/>
              <a:t>Keepin</a:t>
            </a:r>
            <a:r>
              <a:rPr lang="en-US" sz="1200" b="1" u="sng" dirty="0" smtClean="0"/>
              <a:t>’ It Real”</a:t>
            </a:r>
            <a:r>
              <a:rPr lang="en-US" sz="1200" b="1" dirty="0" smtClean="0"/>
              <a:t> Group programs/one-to-one support available within School District#69 schools:</a:t>
            </a:r>
          </a:p>
          <a:p>
            <a:pPr eaLnBrk="1" hangingPunct="1">
              <a:lnSpc>
                <a:spcPct val="80000"/>
              </a:lnSpc>
              <a:buFont typeface="Wingdings" pitchFamily="2" charset="2"/>
              <a:buNone/>
              <a:defRPr/>
            </a:pPr>
            <a:r>
              <a:rPr lang="en-US" sz="1200" b="1" dirty="0" smtClean="0"/>
              <a:t>		</a:t>
            </a:r>
            <a:r>
              <a:rPr lang="en-US" sz="1200" b="1" u="sng" dirty="0" err="1" smtClean="0"/>
              <a:t>Ballenas</a:t>
            </a:r>
            <a:r>
              <a:rPr lang="en-US" sz="1200" b="1" u="sng" dirty="0" smtClean="0"/>
              <a:t> Secondary and PASS/Woodwinds</a:t>
            </a:r>
          </a:p>
          <a:p>
            <a:pPr lvl="3" eaLnBrk="1" hangingPunct="1">
              <a:lnSpc>
                <a:spcPct val="80000"/>
              </a:lnSpc>
              <a:buNone/>
              <a:defRPr/>
            </a:pPr>
            <a:r>
              <a:rPr lang="en-US" sz="1200" b="1" dirty="0" smtClean="0"/>
              <a:t> Laura Matheson – 250- 927-2596                            </a:t>
            </a:r>
            <a:r>
              <a:rPr lang="en-US" sz="1200" b="1" dirty="0" smtClean="0">
                <a:hlinkClick r:id="rId2"/>
              </a:rPr>
              <a:t>laura.matheson@viha.ca</a:t>
            </a:r>
            <a:endParaRPr lang="en-US" sz="1200" b="1" dirty="0" smtClean="0"/>
          </a:p>
          <a:p>
            <a:pPr lvl="3" eaLnBrk="1" hangingPunct="1">
              <a:lnSpc>
                <a:spcPct val="80000"/>
              </a:lnSpc>
              <a:buFontTx/>
              <a:buNone/>
              <a:defRPr/>
            </a:pPr>
            <a:endParaRPr lang="en-US" sz="300" b="1" dirty="0" smtClean="0"/>
          </a:p>
          <a:p>
            <a:pPr eaLnBrk="1" hangingPunct="1">
              <a:lnSpc>
                <a:spcPct val="80000"/>
              </a:lnSpc>
              <a:buFont typeface="Wingdings" pitchFamily="2" charset="2"/>
              <a:buNone/>
              <a:defRPr/>
            </a:pPr>
            <a:r>
              <a:rPr lang="en-US" sz="1200" b="1" dirty="0" smtClean="0"/>
              <a:t>		</a:t>
            </a:r>
            <a:r>
              <a:rPr lang="en-US" sz="1200" b="1" u="sng" dirty="0" err="1" smtClean="0"/>
              <a:t>Kwalikum</a:t>
            </a:r>
            <a:r>
              <a:rPr lang="en-US" sz="1200" b="1" u="sng" dirty="0" smtClean="0"/>
              <a:t> Secondary</a:t>
            </a:r>
          </a:p>
          <a:p>
            <a:pPr lvl="3" eaLnBrk="1" hangingPunct="1">
              <a:lnSpc>
                <a:spcPct val="80000"/>
              </a:lnSpc>
              <a:buFontTx/>
              <a:buChar char="•"/>
              <a:defRPr/>
            </a:pPr>
            <a:r>
              <a:rPr lang="en-US" sz="1200" b="1" dirty="0" smtClean="0"/>
              <a:t>Michael Mills – 250-739-5790/250-927-1299	</a:t>
            </a:r>
            <a:r>
              <a:rPr lang="en-US" sz="1200" b="1" dirty="0" smtClean="0">
                <a:hlinkClick r:id="rId3"/>
              </a:rPr>
              <a:t>Michael.Mills@viha.ca</a:t>
            </a:r>
            <a:r>
              <a:rPr lang="en-US" sz="1200" b="1" dirty="0" smtClean="0"/>
              <a:t> </a:t>
            </a:r>
          </a:p>
          <a:p>
            <a:pPr lvl="3" eaLnBrk="1" hangingPunct="1">
              <a:lnSpc>
                <a:spcPct val="80000"/>
              </a:lnSpc>
              <a:buFontTx/>
              <a:buChar char="•"/>
              <a:defRPr/>
            </a:pPr>
            <a:endParaRPr lang="en-US" sz="1200" b="1" dirty="0" smtClean="0"/>
          </a:p>
          <a:p>
            <a:pPr eaLnBrk="1" hangingPunct="1">
              <a:lnSpc>
                <a:spcPct val="80000"/>
              </a:lnSpc>
              <a:buFont typeface="Wingdings" pitchFamily="2" charset="2"/>
              <a:buNone/>
              <a:defRPr/>
            </a:pPr>
            <a:r>
              <a:rPr lang="en-US" sz="1200" b="1" i="1" dirty="0" smtClean="0"/>
              <a:t>	</a:t>
            </a:r>
            <a:r>
              <a:rPr lang="en-US" sz="1200" b="1" dirty="0" smtClean="0"/>
              <a:t>		</a:t>
            </a:r>
          </a:p>
        </p:txBody>
      </p:sp>
      <p:sp>
        <p:nvSpPr>
          <p:cNvPr id="71683" name="Rectangle 3"/>
          <p:cNvSpPr>
            <a:spLocks noGrp="1" noChangeArrowheads="1"/>
          </p:cNvSpPr>
          <p:nvPr>
            <p:ph type="title"/>
          </p:nvPr>
        </p:nvSpPr>
        <p:spPr>
          <a:xfrm>
            <a:off x="457200" y="274638"/>
            <a:ext cx="8229600" cy="631825"/>
          </a:xfrm>
          <a:solidFill>
            <a:srgbClr val="FF3300"/>
          </a:solidFill>
          <a:ln w="15875">
            <a:solidFill>
              <a:schemeClr val="tx1"/>
            </a:solidFill>
          </a:ln>
        </p:spPr>
        <p:txBody>
          <a:bodyPr/>
          <a:lstStyle/>
          <a:p>
            <a:pPr eaLnBrk="1" hangingPunct="1">
              <a:defRPr/>
            </a:pPr>
            <a:r>
              <a:rPr lang="en-US" sz="3200" smtClean="0"/>
              <a:t>Addictions Services</a:t>
            </a:r>
          </a:p>
        </p:txBody>
      </p:sp>
      <p:sp>
        <p:nvSpPr>
          <p:cNvPr id="14340"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3300"/>
          </a:solidFill>
          <a:ln w="9525">
            <a:noFill/>
            <a:miter lim="800000"/>
            <a:headEnd/>
            <a:tailEnd/>
          </a:ln>
        </p:spPr>
        <p:txBody>
          <a:bodyPr wrap="none" anchor="ctr"/>
          <a:lstStyle/>
          <a:p>
            <a:endParaRPr lang="en-CA"/>
          </a:p>
        </p:txBody>
      </p:sp>
      <p:pic>
        <p:nvPicPr>
          <p:cNvPr id="14341" name="Picture 6" descr="Picture7"/>
          <p:cNvPicPr>
            <a:picLocks noChangeAspect="1" noChangeArrowheads="1"/>
          </p:cNvPicPr>
          <p:nvPr/>
        </p:nvPicPr>
        <p:blipFill>
          <a:blip r:embed="rId4"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457200" y="1196975"/>
            <a:ext cx="8229600" cy="5327650"/>
          </a:xfrm>
        </p:spPr>
        <p:txBody>
          <a:bodyPr/>
          <a:lstStyle/>
          <a:p>
            <a:pPr eaLnBrk="1" hangingPunct="1">
              <a:lnSpc>
                <a:spcPct val="80000"/>
              </a:lnSpc>
              <a:buClr>
                <a:schemeClr val="tx1"/>
              </a:buClr>
              <a:buFont typeface="Wingdings" pitchFamily="2" charset="2"/>
              <a:buNone/>
              <a:defRPr/>
            </a:pPr>
            <a:r>
              <a:rPr lang="en-US" sz="1200" b="1" dirty="0" smtClean="0">
                <a:hlinkClick r:id="rId2"/>
              </a:rPr>
              <a:t>Youth Outreach/Life Skills Program </a:t>
            </a:r>
            <a:r>
              <a:rPr lang="en-US" sz="1200" b="1" dirty="0" smtClean="0"/>
              <a:t>(FRA) – 		250-752-6766 - ext. 401</a:t>
            </a:r>
          </a:p>
          <a:p>
            <a:pPr eaLnBrk="1" hangingPunct="1">
              <a:lnSpc>
                <a:spcPct val="80000"/>
              </a:lnSpc>
              <a:buClr>
                <a:schemeClr val="tx1"/>
              </a:buClr>
              <a:buFont typeface="Wingdings" pitchFamily="2" charset="2"/>
              <a:buNone/>
              <a:defRPr/>
            </a:pPr>
            <a:r>
              <a:rPr lang="en-US" sz="1200" b="1" dirty="0" smtClean="0"/>
              <a:t>	Youth Outreach workers provide outreach and support services to youth between ages 12-19. including:</a:t>
            </a:r>
          </a:p>
          <a:p>
            <a:pPr lvl="2" eaLnBrk="1" hangingPunct="1">
              <a:lnSpc>
                <a:spcPct val="80000"/>
              </a:lnSpc>
              <a:buClr>
                <a:schemeClr val="tx1"/>
              </a:buClr>
              <a:defRPr/>
            </a:pPr>
            <a:r>
              <a:rPr lang="en-US" sz="1200" b="1" dirty="0" smtClean="0"/>
              <a:t>Assistance with reconnecting to school, employers and other community services. </a:t>
            </a:r>
          </a:p>
          <a:p>
            <a:pPr lvl="2" eaLnBrk="1" hangingPunct="1">
              <a:lnSpc>
                <a:spcPct val="80000"/>
              </a:lnSpc>
              <a:buClr>
                <a:schemeClr val="tx1"/>
              </a:buClr>
              <a:defRPr/>
            </a:pPr>
            <a:r>
              <a:rPr lang="en-US" sz="1200" b="1" dirty="0" smtClean="0"/>
              <a:t>Assistance with reconnecting to their family, extended family and community, as well as assistance to homeless youth obtaining safe accommodation. </a:t>
            </a:r>
          </a:p>
          <a:p>
            <a:pPr lvl="2" eaLnBrk="1" hangingPunct="1">
              <a:lnSpc>
                <a:spcPct val="80000"/>
              </a:lnSpc>
              <a:buClr>
                <a:schemeClr val="tx1"/>
              </a:buClr>
              <a:defRPr/>
            </a:pPr>
            <a:r>
              <a:rPr lang="en-US" sz="1200" b="1" dirty="0" smtClean="0"/>
              <a:t>Support in the development of life skills -- this support may be through one-on-one contact or through a development group. </a:t>
            </a:r>
          </a:p>
          <a:p>
            <a:pPr lvl="2" eaLnBrk="1" hangingPunct="1">
              <a:lnSpc>
                <a:spcPct val="80000"/>
              </a:lnSpc>
              <a:buClr>
                <a:schemeClr val="tx1"/>
              </a:buClr>
              <a:defRPr/>
            </a:pPr>
            <a:r>
              <a:rPr lang="en-US" sz="1200" b="1" dirty="0" smtClean="0"/>
              <a:t>Life skills include conflict resolution, anger management, communication, banking, budgeting, shopping, menu planning, cooking, health and nutrition, home management, pregnancy/parenting, resume writing, job searches and education.</a:t>
            </a:r>
          </a:p>
          <a:p>
            <a:pPr eaLnBrk="1" hangingPunct="1">
              <a:lnSpc>
                <a:spcPct val="80000"/>
              </a:lnSpc>
              <a:buClr>
                <a:schemeClr val="tx1"/>
              </a:buClr>
              <a:buFont typeface="Wingdings" pitchFamily="2" charset="2"/>
              <a:buNone/>
              <a:defRPr/>
            </a:pPr>
            <a:r>
              <a:rPr lang="en-US" sz="1200" b="1" dirty="0" smtClean="0"/>
              <a:t>	</a:t>
            </a:r>
            <a:r>
              <a:rPr lang="en-US" sz="1200" b="1" i="1" u="sng" dirty="0" smtClean="0"/>
              <a:t>Referral Procedures:</a:t>
            </a:r>
            <a:r>
              <a:rPr lang="en-US" sz="1200" b="1" dirty="0" smtClean="0"/>
              <a:t> Referrals are accepted from the Ministry for Children and Family Development, parents, school personnel and other community agencies. Youth can also make a self-referral. The Family Resource Association offers this program free of charge. The Youth Outreach/Life Skills Program is funded by the MCFD</a:t>
            </a:r>
          </a:p>
          <a:p>
            <a:pPr eaLnBrk="1" hangingPunct="1">
              <a:lnSpc>
                <a:spcPct val="80000"/>
              </a:lnSpc>
              <a:buClr>
                <a:schemeClr val="tx1"/>
              </a:buClr>
              <a:buFont typeface="Wingdings" pitchFamily="2" charset="2"/>
              <a:buNone/>
              <a:defRPr/>
            </a:pPr>
            <a:r>
              <a:rPr lang="en-US" sz="1200" b="1" dirty="0" smtClean="0"/>
              <a:t>	</a:t>
            </a:r>
          </a:p>
          <a:p>
            <a:pPr eaLnBrk="1" hangingPunct="1">
              <a:lnSpc>
                <a:spcPct val="80000"/>
              </a:lnSpc>
              <a:buClr>
                <a:schemeClr val="tx1"/>
              </a:buClr>
              <a:buFont typeface="Wingdings" pitchFamily="2" charset="2"/>
              <a:buNone/>
              <a:defRPr/>
            </a:pPr>
            <a:r>
              <a:rPr lang="en-US" sz="1200" b="1" u="sng" dirty="0" smtClean="0"/>
              <a:t>Youth Outreach Worker</a:t>
            </a:r>
            <a:r>
              <a:rPr lang="en-US" sz="1200" b="1" dirty="0" smtClean="0"/>
              <a:t> (AFCSS) – Parksville 		250-248-0076 (Susan Butler)</a:t>
            </a:r>
          </a:p>
          <a:p>
            <a:pPr eaLnBrk="1" hangingPunct="1">
              <a:lnSpc>
                <a:spcPct val="80000"/>
              </a:lnSpc>
              <a:buClr>
                <a:schemeClr val="tx1"/>
              </a:buClr>
              <a:buFont typeface="Wingdings" pitchFamily="2" charset="2"/>
              <a:buNone/>
              <a:defRPr/>
            </a:pPr>
            <a:r>
              <a:rPr lang="en-US" sz="1200" b="1" dirty="0" smtClean="0"/>
              <a:t>	Youth Outreach worker works with individual youth, their family and natural community supports including </a:t>
            </a:r>
            <a:r>
              <a:rPr lang="en-US" sz="1200" b="1" dirty="0" err="1" smtClean="0"/>
              <a:t>neighbours</a:t>
            </a:r>
            <a:r>
              <a:rPr lang="en-US" sz="1200" b="1" dirty="0" smtClean="0"/>
              <a:t>, teachers, extended family members and others identified by the family or the youth. Assistance with reconnecting to school, employers and other community services. </a:t>
            </a:r>
          </a:p>
          <a:p>
            <a:pPr eaLnBrk="1" hangingPunct="1">
              <a:lnSpc>
                <a:spcPct val="80000"/>
              </a:lnSpc>
              <a:buClr>
                <a:schemeClr val="tx1"/>
              </a:buClr>
              <a:buFont typeface="Wingdings" pitchFamily="2" charset="2"/>
              <a:buNone/>
              <a:defRPr/>
            </a:pPr>
            <a:r>
              <a:rPr lang="en-US" sz="1200" b="1" i="1" dirty="0" smtClean="0"/>
              <a:t>	</a:t>
            </a:r>
            <a:r>
              <a:rPr lang="en-US" sz="1200" b="1" i="1" u="sng" dirty="0" smtClean="0"/>
              <a:t>Referral Procedures:</a:t>
            </a:r>
            <a:r>
              <a:rPr lang="en-US" sz="1200" b="1" dirty="0" smtClean="0"/>
              <a:t> Referrals from the Ministry for Children and Family Development will be given precedence over self and community referrals.</a:t>
            </a:r>
          </a:p>
          <a:p>
            <a:pPr eaLnBrk="1" hangingPunct="1">
              <a:lnSpc>
                <a:spcPct val="80000"/>
              </a:lnSpc>
              <a:buClr>
                <a:schemeClr val="tx1"/>
              </a:buClr>
              <a:buFont typeface="Wingdings" pitchFamily="2" charset="2"/>
              <a:buNone/>
              <a:defRPr/>
            </a:pPr>
            <a:r>
              <a:rPr lang="en-US" sz="1200" b="1" dirty="0" smtClean="0"/>
              <a:t>		Contact the MCFD for a referral:  		250-954-4737</a:t>
            </a:r>
          </a:p>
          <a:p>
            <a:pPr eaLnBrk="1" hangingPunct="1">
              <a:lnSpc>
                <a:spcPct val="80000"/>
              </a:lnSpc>
              <a:buClr>
                <a:schemeClr val="tx1"/>
              </a:buClr>
              <a:buFont typeface="Wingdings" pitchFamily="2" charset="2"/>
              <a:buNone/>
              <a:defRPr/>
            </a:pPr>
            <a:r>
              <a:rPr lang="en-US" sz="1200" b="1" dirty="0" smtClean="0"/>
              <a:t>		Self and Community referrals:		250-248-0076 (Susan Butler)</a:t>
            </a:r>
          </a:p>
          <a:p>
            <a:pPr eaLnBrk="1" hangingPunct="1">
              <a:lnSpc>
                <a:spcPct val="80000"/>
              </a:lnSpc>
              <a:buClr>
                <a:schemeClr val="tx1"/>
              </a:buClr>
              <a:buFont typeface="Wingdings" pitchFamily="2" charset="2"/>
              <a:buNone/>
              <a:defRPr/>
            </a:pPr>
            <a:endParaRPr lang="en-US" sz="1000" b="1" dirty="0" smtClean="0"/>
          </a:p>
          <a:p>
            <a:pPr eaLnBrk="1" hangingPunct="1">
              <a:lnSpc>
                <a:spcPct val="80000"/>
              </a:lnSpc>
              <a:buClr>
                <a:schemeClr val="tx1"/>
              </a:buClr>
              <a:buFont typeface="Wingdings" pitchFamily="2" charset="2"/>
              <a:buNone/>
              <a:defRPr/>
            </a:pPr>
            <a:r>
              <a:rPr lang="en-US" sz="1200" b="1" u="sng" dirty="0" smtClean="0">
                <a:hlinkClick r:id="rId3"/>
              </a:rPr>
              <a:t>Supportive Living Program</a:t>
            </a:r>
            <a:r>
              <a:rPr lang="en-US" sz="1200" b="1" dirty="0" smtClean="0">
                <a:hlinkClick r:id="rId3"/>
              </a:rPr>
              <a:t> </a:t>
            </a:r>
            <a:r>
              <a:rPr lang="en-US" sz="1200" b="1" dirty="0" smtClean="0"/>
              <a:t>(NYSA) – Nanaimo 		250-754-1989</a:t>
            </a:r>
            <a:r>
              <a:rPr lang="en-US" sz="1200" dirty="0" smtClean="0"/>
              <a:t> </a:t>
            </a:r>
            <a:endParaRPr lang="en-US" sz="1200" b="1" dirty="0" smtClean="0"/>
          </a:p>
          <a:p>
            <a:pPr eaLnBrk="1" hangingPunct="1">
              <a:lnSpc>
                <a:spcPct val="80000"/>
              </a:lnSpc>
              <a:buClr>
                <a:schemeClr val="tx1"/>
              </a:buClr>
              <a:buFont typeface="Wingdings" pitchFamily="2" charset="2"/>
              <a:buNone/>
              <a:defRPr/>
            </a:pPr>
            <a:r>
              <a:rPr lang="en-US" sz="1200" b="1" dirty="0" smtClean="0"/>
              <a:t>	The Supportive Living Program provides life skills support for youth who are permanent wards of the court. Working on an individual and group basis, they support youth to assume responsibility and achieve successful independent living. They focus on providing youth with hands on experience, knowledge, and support systems which </a:t>
            </a:r>
          </a:p>
          <a:p>
            <a:pPr eaLnBrk="1" hangingPunct="1">
              <a:lnSpc>
                <a:spcPct val="80000"/>
              </a:lnSpc>
              <a:buClr>
                <a:schemeClr val="tx1"/>
              </a:buClr>
              <a:buFont typeface="Wingdings" pitchFamily="2" charset="2"/>
              <a:buNone/>
              <a:defRPr/>
            </a:pPr>
            <a:r>
              <a:rPr lang="en-US" sz="1200" b="1" dirty="0" smtClean="0"/>
              <a:t>	encourage success. With support, each individual has the ability to effect positive change.</a:t>
            </a:r>
            <a:r>
              <a:rPr lang="en-US" sz="1200" dirty="0" smtClean="0"/>
              <a:t> </a:t>
            </a:r>
            <a:endParaRPr lang="en-US" sz="1200" b="1" dirty="0" smtClean="0"/>
          </a:p>
          <a:p>
            <a:pPr eaLnBrk="1" hangingPunct="1">
              <a:lnSpc>
                <a:spcPct val="80000"/>
              </a:lnSpc>
              <a:buClr>
                <a:schemeClr val="tx1"/>
              </a:buClr>
              <a:buFont typeface="Wingdings" pitchFamily="2" charset="2"/>
              <a:buNone/>
              <a:defRPr/>
            </a:pPr>
            <a:r>
              <a:rPr lang="en-US" sz="1000" b="1" dirty="0" smtClean="0"/>
              <a:t>	</a:t>
            </a:r>
            <a:r>
              <a:rPr lang="en-US" sz="1200" b="1" i="1" u="sng" dirty="0" smtClean="0"/>
              <a:t>Referral Procedures:</a:t>
            </a:r>
            <a:r>
              <a:rPr lang="en-US" sz="1200" b="1" dirty="0" smtClean="0"/>
              <a:t> Referrals accepted from the Ministry for Children and Family Development.</a:t>
            </a:r>
          </a:p>
          <a:p>
            <a:pPr eaLnBrk="1" hangingPunct="1">
              <a:lnSpc>
                <a:spcPct val="80000"/>
              </a:lnSpc>
              <a:buClr>
                <a:schemeClr val="tx1"/>
              </a:buClr>
              <a:buFont typeface="Wingdings" pitchFamily="2" charset="2"/>
              <a:buNone/>
              <a:defRPr/>
            </a:pPr>
            <a:r>
              <a:rPr lang="en-US" sz="1200" b="1" dirty="0" smtClean="0"/>
              <a:t>		Contact: 	250-754-1989</a:t>
            </a:r>
            <a:r>
              <a:rPr lang="en-US" sz="1200" dirty="0" smtClean="0"/>
              <a:t>    </a:t>
            </a:r>
          </a:p>
        </p:txBody>
      </p:sp>
      <p:sp>
        <p:nvSpPr>
          <p:cNvPr id="72707" name="Rectangle 3"/>
          <p:cNvSpPr>
            <a:spLocks noGrp="1" noChangeArrowheads="1"/>
          </p:cNvSpPr>
          <p:nvPr>
            <p:ph type="title"/>
          </p:nvPr>
        </p:nvSpPr>
        <p:spPr>
          <a:xfrm>
            <a:off x="457200" y="274638"/>
            <a:ext cx="8229600" cy="631825"/>
          </a:xfrm>
          <a:solidFill>
            <a:srgbClr val="FF3300"/>
          </a:solidFill>
          <a:ln w="15875">
            <a:solidFill>
              <a:schemeClr val="tx1"/>
            </a:solidFill>
          </a:ln>
        </p:spPr>
        <p:txBody>
          <a:bodyPr/>
          <a:lstStyle/>
          <a:p>
            <a:pPr eaLnBrk="1" hangingPunct="1">
              <a:defRPr/>
            </a:pPr>
            <a:r>
              <a:rPr lang="en-US" sz="3200" smtClean="0"/>
              <a:t>Youth Outreach Services</a:t>
            </a:r>
          </a:p>
        </p:txBody>
      </p:sp>
      <p:sp>
        <p:nvSpPr>
          <p:cNvPr id="15364"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3300"/>
          </a:solidFill>
          <a:ln w="9525">
            <a:noFill/>
            <a:miter lim="800000"/>
            <a:headEnd/>
            <a:tailEnd/>
          </a:ln>
        </p:spPr>
        <p:txBody>
          <a:bodyPr wrap="none" anchor="ctr"/>
          <a:lstStyle/>
          <a:p>
            <a:endParaRPr lang="en-CA"/>
          </a:p>
        </p:txBody>
      </p:sp>
      <p:pic>
        <p:nvPicPr>
          <p:cNvPr id="15365" name="Picture 6" descr="Picture7"/>
          <p:cNvPicPr>
            <a:picLocks noChangeAspect="1" noChangeArrowheads="1"/>
          </p:cNvPicPr>
          <p:nvPr/>
        </p:nvPicPr>
        <p:blipFill>
          <a:blip r:embed="rId4"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a:ln>
            <a:solidFill>
              <a:schemeClr val="tx1"/>
            </a:solidFill>
          </a:ln>
        </p:spPr>
        <p:txBody>
          <a:bodyPr/>
          <a:lstStyle/>
          <a:p>
            <a:pPr>
              <a:defRPr/>
            </a:pPr>
            <a:r>
              <a:rPr lang="en-CA" dirty="0" smtClean="0"/>
              <a:t>Youth Outreach Services</a:t>
            </a:r>
            <a:endParaRPr lang="en-CA" dirty="0"/>
          </a:p>
        </p:txBody>
      </p:sp>
      <p:sp>
        <p:nvSpPr>
          <p:cNvPr id="3" name="Content Placeholder 2"/>
          <p:cNvSpPr>
            <a:spLocks noGrp="1"/>
          </p:cNvSpPr>
          <p:nvPr>
            <p:ph idx="1"/>
          </p:nvPr>
        </p:nvSpPr>
        <p:spPr/>
        <p:txBody>
          <a:bodyPr/>
          <a:lstStyle/>
          <a:p>
            <a:pPr eaLnBrk="1" hangingPunct="1">
              <a:lnSpc>
                <a:spcPct val="80000"/>
              </a:lnSpc>
              <a:buClr>
                <a:schemeClr val="tx1"/>
              </a:buClr>
              <a:buFont typeface="Wingdings" pitchFamily="2" charset="2"/>
              <a:buNone/>
              <a:defRPr/>
            </a:pPr>
            <a:r>
              <a:rPr lang="en-US" sz="1400" b="1" u="sng" dirty="0" smtClean="0">
                <a:hlinkClick r:id="rId2"/>
              </a:rPr>
              <a:t>Supportive Living Program</a:t>
            </a:r>
            <a:r>
              <a:rPr lang="en-US" sz="1400" b="1" dirty="0" smtClean="0">
                <a:hlinkClick r:id="rId2"/>
              </a:rPr>
              <a:t> </a:t>
            </a:r>
            <a:r>
              <a:rPr lang="en-US" sz="1400" b="1" dirty="0" smtClean="0"/>
              <a:t>(NYSA) – Nanaimo 		250-754-1989</a:t>
            </a:r>
            <a:r>
              <a:rPr lang="en-US" sz="1400" dirty="0" smtClean="0"/>
              <a:t> </a:t>
            </a:r>
            <a:endParaRPr lang="en-US" sz="1400" b="1" dirty="0" smtClean="0"/>
          </a:p>
          <a:p>
            <a:pPr eaLnBrk="1" hangingPunct="1">
              <a:lnSpc>
                <a:spcPct val="80000"/>
              </a:lnSpc>
              <a:buClr>
                <a:schemeClr val="tx1"/>
              </a:buClr>
              <a:buFont typeface="Wingdings" pitchFamily="2" charset="2"/>
              <a:buNone/>
              <a:defRPr/>
            </a:pPr>
            <a:r>
              <a:rPr lang="en-US" sz="1400" b="1" dirty="0" smtClean="0"/>
              <a:t>	The Supportive Living Program provides life skills support for youth who are permanent wards of the court. Working on an individual and group basis, they support youth to assume responsibility and achieve successful independent living. They focus on providing youth with hands on experience, knowledge, and support systems which </a:t>
            </a:r>
          </a:p>
          <a:p>
            <a:pPr eaLnBrk="1" hangingPunct="1">
              <a:lnSpc>
                <a:spcPct val="80000"/>
              </a:lnSpc>
              <a:buClr>
                <a:schemeClr val="tx1"/>
              </a:buClr>
              <a:buFont typeface="Wingdings" pitchFamily="2" charset="2"/>
              <a:buNone/>
              <a:defRPr/>
            </a:pPr>
            <a:r>
              <a:rPr lang="en-US" sz="1400" b="1" dirty="0" smtClean="0"/>
              <a:t>	encourage success. With support, each individual has the ability to effect positive change.</a:t>
            </a:r>
            <a:r>
              <a:rPr lang="en-US" sz="1400" dirty="0" smtClean="0"/>
              <a:t> </a:t>
            </a:r>
            <a:endParaRPr lang="en-US" sz="1400" b="1" dirty="0" smtClean="0"/>
          </a:p>
          <a:p>
            <a:pPr eaLnBrk="1" hangingPunct="1">
              <a:lnSpc>
                <a:spcPct val="80000"/>
              </a:lnSpc>
              <a:buClr>
                <a:schemeClr val="tx1"/>
              </a:buClr>
              <a:buFont typeface="Wingdings" pitchFamily="2" charset="2"/>
              <a:buNone/>
              <a:defRPr/>
            </a:pPr>
            <a:r>
              <a:rPr lang="en-US" sz="1400" b="1" dirty="0" smtClean="0"/>
              <a:t>	</a:t>
            </a:r>
            <a:r>
              <a:rPr lang="en-US" sz="1400" b="1" i="1" u="sng" dirty="0" smtClean="0"/>
              <a:t>Referral Procedures:</a:t>
            </a:r>
            <a:r>
              <a:rPr lang="en-US" sz="1400" b="1" dirty="0" smtClean="0"/>
              <a:t> Referrals accepted from the Ministry for Children and Family Development.</a:t>
            </a:r>
          </a:p>
          <a:p>
            <a:pPr eaLnBrk="1" hangingPunct="1">
              <a:lnSpc>
                <a:spcPct val="80000"/>
              </a:lnSpc>
              <a:buClr>
                <a:schemeClr val="tx1"/>
              </a:buClr>
              <a:buFont typeface="Wingdings" pitchFamily="2" charset="2"/>
              <a:buNone/>
              <a:defRPr/>
            </a:pPr>
            <a:r>
              <a:rPr lang="en-US" sz="1400" b="1" dirty="0" smtClean="0"/>
              <a:t>		Contact: 	250-754-1989</a:t>
            </a:r>
          </a:p>
          <a:p>
            <a:pPr eaLnBrk="1" hangingPunct="1">
              <a:lnSpc>
                <a:spcPct val="80000"/>
              </a:lnSpc>
              <a:buClr>
                <a:schemeClr val="tx1"/>
              </a:buClr>
              <a:buFont typeface="Wingdings" pitchFamily="2" charset="2"/>
              <a:buNone/>
              <a:defRPr/>
            </a:pPr>
            <a:endParaRPr lang="en-US" sz="1400" b="1" dirty="0" smtClean="0"/>
          </a:p>
          <a:p>
            <a:pPr eaLnBrk="1" hangingPunct="1">
              <a:lnSpc>
                <a:spcPct val="80000"/>
              </a:lnSpc>
              <a:buClr>
                <a:schemeClr val="tx1"/>
              </a:buClr>
              <a:buFont typeface="Wingdings" pitchFamily="2" charset="2"/>
              <a:buNone/>
              <a:defRPr/>
            </a:pPr>
            <a:r>
              <a:rPr lang="en-US" sz="1400" b="1" u="sng" dirty="0" smtClean="0">
                <a:solidFill>
                  <a:srgbClr val="FFC000"/>
                </a:solidFill>
              </a:rPr>
              <a:t>The Behavior Management Program (FRA)</a:t>
            </a:r>
          </a:p>
          <a:p>
            <a:pPr eaLnBrk="1" hangingPunct="1">
              <a:lnSpc>
                <a:spcPct val="80000"/>
              </a:lnSpc>
              <a:buClr>
                <a:schemeClr val="tx1"/>
              </a:buClr>
              <a:buFont typeface="Wingdings" pitchFamily="2" charset="2"/>
              <a:buNone/>
              <a:defRPr/>
            </a:pPr>
            <a:endParaRPr lang="en-US" sz="1400" b="1" dirty="0" smtClean="0"/>
          </a:p>
          <a:p>
            <a:pPr eaLnBrk="1" hangingPunct="1">
              <a:lnSpc>
                <a:spcPct val="80000"/>
              </a:lnSpc>
              <a:buClr>
                <a:schemeClr val="tx1"/>
              </a:buClr>
              <a:buFont typeface="Wingdings" pitchFamily="2" charset="2"/>
              <a:buNone/>
              <a:defRPr/>
            </a:pPr>
            <a:r>
              <a:rPr lang="en-US" sz="1400" b="1" dirty="0" smtClean="0"/>
              <a:t>	BMP serves children and youth age 9-18.  A primary goal is to assist children and youth to stay in school.  The counsellor works with children and youth whose behavior is an impediment to succeeding in an educational setting.  Problematic behaviors include overt acting out through physical violence, verbal abuse, including bullying and/or extreme passive aggression behaviors that are disruptive to self and others.  Referrals are reviewed by a screening committee and must be generated by MCFD, SD 69 or FRA internal.</a:t>
            </a:r>
          </a:p>
          <a:p>
            <a:pPr eaLnBrk="1" hangingPunct="1">
              <a:lnSpc>
                <a:spcPct val="80000"/>
              </a:lnSpc>
              <a:buClr>
                <a:schemeClr val="tx1"/>
              </a:buClr>
              <a:buFont typeface="Wingdings" pitchFamily="2" charset="2"/>
              <a:buNone/>
              <a:defRPr/>
            </a:pPr>
            <a:endParaRPr lang="en-US" sz="1400" b="1" dirty="0" smtClean="0"/>
          </a:p>
          <a:p>
            <a:pPr eaLnBrk="1" hangingPunct="1">
              <a:lnSpc>
                <a:spcPct val="80000"/>
              </a:lnSpc>
              <a:buClr>
                <a:schemeClr val="tx1"/>
              </a:buClr>
              <a:buFont typeface="Wingdings" pitchFamily="2" charset="2"/>
              <a:buNone/>
              <a:defRPr/>
            </a:pPr>
            <a:endParaRPr lang="en-CA" sz="1400" dirty="0"/>
          </a:p>
        </p:txBody>
      </p:sp>
    </p:spTree>
  </p:cSld>
  <p:clrMapOvr>
    <a:masterClrMapping/>
  </p:clrMapOvr>
  <p:transition spd="slow"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457200" y="1125538"/>
            <a:ext cx="8229600" cy="5732462"/>
          </a:xfrm>
        </p:spPr>
        <p:txBody>
          <a:bodyPr/>
          <a:lstStyle/>
          <a:p>
            <a:pPr lvl="1" eaLnBrk="1" hangingPunct="1">
              <a:lnSpc>
                <a:spcPct val="80000"/>
              </a:lnSpc>
              <a:buFontTx/>
              <a:buNone/>
              <a:defRPr/>
            </a:pPr>
            <a:endParaRPr lang="en-US" sz="400" b="1" dirty="0" smtClean="0"/>
          </a:p>
          <a:p>
            <a:pPr eaLnBrk="1" hangingPunct="1">
              <a:lnSpc>
                <a:spcPct val="80000"/>
              </a:lnSpc>
              <a:buFont typeface="Wingdings" pitchFamily="2" charset="2"/>
              <a:buNone/>
              <a:defRPr/>
            </a:pPr>
            <a:r>
              <a:rPr lang="en-US" sz="1400" b="1" u="sng" dirty="0" smtClean="0"/>
              <a:t>Violence/Abuse</a:t>
            </a:r>
          </a:p>
          <a:p>
            <a:pPr eaLnBrk="1" hangingPunct="1">
              <a:lnSpc>
                <a:spcPct val="80000"/>
              </a:lnSpc>
              <a:buFont typeface="Wingdings" pitchFamily="2" charset="2"/>
              <a:buNone/>
              <a:defRPr/>
            </a:pPr>
            <a:r>
              <a:rPr lang="en-US" sz="200" dirty="0" smtClean="0"/>
              <a:t>	</a:t>
            </a:r>
          </a:p>
          <a:p>
            <a:pPr eaLnBrk="1" hangingPunct="1">
              <a:lnSpc>
                <a:spcPct val="80000"/>
              </a:lnSpc>
              <a:buFont typeface="Wingdings" pitchFamily="2" charset="2"/>
              <a:buNone/>
              <a:defRPr/>
            </a:pPr>
            <a:r>
              <a:rPr lang="en-US" sz="1400" b="1" dirty="0" smtClean="0"/>
              <a:t>	</a:t>
            </a:r>
            <a:r>
              <a:rPr lang="en-US" sz="1400" b="1" u="sng" dirty="0" smtClean="0"/>
              <a:t>Kids Help Phone</a:t>
            </a:r>
            <a:r>
              <a:rPr lang="en-US" sz="1400" b="1" dirty="0" smtClean="0"/>
              <a:t>	1-888-668-6868</a:t>
            </a:r>
            <a:endParaRPr lang="en-US" sz="1400" b="1" u="sng" dirty="0" smtClean="0"/>
          </a:p>
          <a:p>
            <a:pP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r>
              <a:rPr lang="en-US" sz="1400" b="1" dirty="0" smtClean="0"/>
              <a:t>	</a:t>
            </a:r>
            <a:r>
              <a:rPr lang="en-US" sz="1400" b="1" dirty="0" smtClean="0">
                <a:hlinkClick r:id="rId2"/>
              </a:rPr>
              <a:t>Harmony Program </a:t>
            </a:r>
            <a:r>
              <a:rPr lang="en-US" sz="1400" b="1" dirty="0" smtClean="0"/>
              <a:t>(FRA) – Contact: 250-752 -6766 - ext. 107/318.</a:t>
            </a:r>
            <a:endParaRPr lang="en-US" sz="1400" dirty="0" smtClean="0"/>
          </a:p>
          <a:p>
            <a:pPr eaLnBrk="1" hangingPunct="1">
              <a:lnSpc>
                <a:spcPct val="80000"/>
              </a:lnSpc>
              <a:buFont typeface="Wingdings" pitchFamily="2" charset="2"/>
              <a:buNone/>
              <a:defRPr/>
            </a:pPr>
            <a:r>
              <a:rPr lang="en-US" sz="900" dirty="0" smtClean="0"/>
              <a:t>	</a:t>
            </a:r>
            <a:r>
              <a:rPr lang="en-US" sz="1200" dirty="0" smtClean="0"/>
              <a:t>The </a:t>
            </a:r>
            <a:r>
              <a:rPr lang="en-US" sz="1200" i="1" dirty="0" smtClean="0"/>
              <a:t>Harmony Program</a:t>
            </a:r>
            <a:r>
              <a:rPr lang="en-US" sz="1200" dirty="0" smtClean="0"/>
              <a:t> provides counselling for Children/Youth </a:t>
            </a:r>
            <a:r>
              <a:rPr lang="en-US" sz="1200" b="1" dirty="0" smtClean="0"/>
              <a:t>(ages 3-18 years)</a:t>
            </a:r>
            <a:r>
              <a:rPr lang="en-US" sz="1200" dirty="0" smtClean="0"/>
              <a:t> and addresses concerns and issues that arise when a child or youth is exposed to violence/abuse. The intent is to promote healing and help children and youth learn to cope with the impact of their exposure to violence through direct interventions and support to their caregivers.</a:t>
            </a:r>
          </a:p>
          <a:p>
            <a:pPr eaLnBrk="1" hangingPunct="1">
              <a:lnSpc>
                <a:spcPct val="80000"/>
              </a:lnSpc>
              <a:buFont typeface="Wingdings" pitchFamily="2" charset="2"/>
              <a:buNone/>
              <a:defRPr/>
            </a:pPr>
            <a:r>
              <a:rPr lang="en-US" sz="1200" dirty="0" smtClean="0"/>
              <a:t>	</a:t>
            </a:r>
            <a:r>
              <a:rPr lang="en-US" sz="1200" i="1" u="sng" dirty="0" smtClean="0"/>
              <a:t>Open Referral</a:t>
            </a:r>
            <a:endParaRPr lang="en-US" sz="1200" dirty="0" smtClean="0"/>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endParaRPr lang="en-US" sz="1200" i="1" dirty="0" smtClean="0"/>
          </a:p>
          <a:p>
            <a:pPr eaLnBrk="1" hangingPunct="1">
              <a:lnSpc>
                <a:spcPct val="80000"/>
              </a:lnSpc>
              <a:buClr>
                <a:schemeClr val="tx1"/>
              </a:buClr>
              <a:buFont typeface="Wingdings" pitchFamily="2" charset="2"/>
              <a:buNone/>
              <a:defRPr/>
            </a:pPr>
            <a:r>
              <a:rPr lang="en-US" sz="1400" b="1" dirty="0" smtClean="0"/>
              <a:t>	</a:t>
            </a:r>
            <a:r>
              <a:rPr lang="en-US" sz="1400" b="1" dirty="0" smtClean="0">
                <a:hlinkClick r:id="rId3"/>
              </a:rPr>
              <a:t>True Life Change (TLC) Program </a:t>
            </a:r>
            <a:r>
              <a:rPr lang="en-US" sz="1400" b="1" dirty="0" smtClean="0"/>
              <a:t>(FRA) – Contact: 250-752 -6766 - ext. 318.</a:t>
            </a:r>
            <a:endParaRPr lang="en-US" sz="1400" dirty="0" smtClean="0"/>
          </a:p>
          <a:p>
            <a:pPr eaLnBrk="1" hangingPunct="1">
              <a:lnSpc>
                <a:spcPct val="80000"/>
              </a:lnSpc>
              <a:buClr>
                <a:schemeClr val="tx1"/>
              </a:buClr>
              <a:buFont typeface="Wingdings" pitchFamily="2" charset="2"/>
              <a:buNone/>
              <a:defRPr/>
            </a:pPr>
            <a:r>
              <a:rPr lang="en-US" sz="900" dirty="0" smtClean="0"/>
              <a:t>	</a:t>
            </a:r>
            <a:r>
              <a:rPr lang="en-US" sz="1200" dirty="0" smtClean="0"/>
              <a:t>True Life Change(TLC ) Counselling Program provides counseling (individual/group) for women whose lives have been affected by sexual abuse and assault, violence in relationships, and historical abuse. Counselling is provided in a safe and confidential environment, acknowledging the woman's inner strengths and capabilities. Workshops may also be offered. There is no cost to program participants and confidentiality is maintained at all times.</a:t>
            </a:r>
          </a:p>
          <a:p>
            <a:pPr eaLnBrk="1" hangingPunct="1">
              <a:lnSpc>
                <a:spcPct val="80000"/>
              </a:lnSpc>
              <a:buClr>
                <a:schemeClr val="tx1"/>
              </a:buClr>
              <a:buFont typeface="Wingdings" pitchFamily="2" charset="2"/>
              <a:buNone/>
              <a:defRPr/>
            </a:pPr>
            <a:r>
              <a:rPr lang="en-US" sz="1200" dirty="0" smtClean="0"/>
              <a:t>	</a:t>
            </a:r>
            <a:r>
              <a:rPr lang="en-US" sz="1200" i="1" u="sng" dirty="0" smtClean="0"/>
              <a:t>Open Referral</a:t>
            </a:r>
            <a:endParaRPr lang="en-US" sz="1200" dirty="0" smtClean="0"/>
          </a:p>
          <a:p>
            <a:pPr eaLnBrk="1" hangingPunct="1">
              <a:lnSpc>
                <a:spcPct val="80000"/>
              </a:lnSpc>
              <a:buFont typeface="Wingdings" pitchFamily="2" charset="2"/>
              <a:buNone/>
              <a:defRPr/>
            </a:pPr>
            <a:r>
              <a:rPr lang="en-US" sz="1200" dirty="0" smtClean="0"/>
              <a:t>	</a:t>
            </a:r>
            <a:endParaRPr lang="en-US" sz="200" dirty="0" smtClean="0"/>
          </a:p>
          <a:p>
            <a:pPr eaLnBrk="1" hangingPunct="1">
              <a:lnSpc>
                <a:spcPct val="80000"/>
              </a:lnSpc>
              <a:buFont typeface="Wingdings" pitchFamily="2" charset="2"/>
              <a:buNone/>
              <a:defRPr/>
            </a:pPr>
            <a:r>
              <a:rPr lang="en-US" sz="1400" b="1" dirty="0" smtClean="0"/>
              <a:t>	</a:t>
            </a:r>
            <a:r>
              <a:rPr lang="en-US" sz="1400" b="1" u="sng" dirty="0" smtClean="0"/>
              <a:t>Community Victim Services Program - Haven Society</a:t>
            </a:r>
            <a:r>
              <a:rPr lang="en-US" sz="1400" b="1" dirty="0" smtClean="0"/>
              <a:t> - Parksville		250-248-3500 </a:t>
            </a:r>
          </a:p>
          <a:p>
            <a:pPr eaLnBrk="1" hangingPunct="1">
              <a:lnSpc>
                <a:spcPct val="80000"/>
              </a:lnSpc>
              <a:buFont typeface="Wingdings" pitchFamily="2" charset="2"/>
              <a:buNone/>
              <a:defRPr/>
            </a:pPr>
            <a:r>
              <a:rPr lang="en-US" sz="900" dirty="0" smtClean="0"/>
              <a:t>	</a:t>
            </a:r>
            <a:r>
              <a:rPr lang="en-US" sz="1200" b="1" dirty="0" smtClean="0"/>
              <a:t>Offers justice related services, criminal victim assistance, emotional support, information and referrals to victims who have experienced violence in relationships.</a:t>
            </a:r>
          </a:p>
          <a:p>
            <a:pPr eaLnBrk="1" hangingPunct="1">
              <a:lnSpc>
                <a:spcPct val="80000"/>
              </a:lnSpc>
              <a:buFont typeface="Wingdings" pitchFamily="2" charset="2"/>
              <a:buNone/>
              <a:defRPr/>
            </a:pPr>
            <a:endParaRPr lang="en-US" sz="1200" dirty="0" smtClean="0"/>
          </a:p>
          <a:p>
            <a:pPr eaLnBrk="1" hangingPunct="1">
              <a:lnSpc>
                <a:spcPct val="80000"/>
              </a:lnSpc>
              <a:buClr>
                <a:schemeClr val="tx1"/>
              </a:buClr>
              <a:buFont typeface="Wingdings" pitchFamily="2" charset="2"/>
              <a:buNone/>
              <a:defRPr/>
            </a:pPr>
            <a:r>
              <a:rPr lang="en-US" sz="1400" b="1" dirty="0" smtClean="0"/>
              <a:t>	</a:t>
            </a:r>
            <a:r>
              <a:rPr lang="en-US" sz="1400" b="1" dirty="0" smtClean="0">
                <a:hlinkClick r:id="rId4"/>
              </a:rPr>
              <a:t>Battered Women’s Support Services</a:t>
            </a:r>
            <a:endParaRPr lang="en-US" sz="1400" b="1" dirty="0" smtClean="0"/>
          </a:p>
          <a:p>
            <a:pPr eaLnBrk="1" hangingPunct="1">
              <a:lnSpc>
                <a:spcPct val="80000"/>
              </a:lnSpc>
              <a:buClr>
                <a:schemeClr val="tx1"/>
              </a:buClr>
              <a:buFont typeface="Wingdings" pitchFamily="2" charset="2"/>
              <a:buNone/>
              <a:defRPr/>
            </a:pPr>
            <a:endParaRPr lang="en-US" sz="1400" b="1" dirty="0" smtClean="0"/>
          </a:p>
          <a:p>
            <a:pPr eaLnBrk="1" hangingPunct="1">
              <a:lnSpc>
                <a:spcPct val="80000"/>
              </a:lnSpc>
              <a:buFont typeface="Wingdings" pitchFamily="2" charset="2"/>
              <a:buNone/>
              <a:defRPr/>
            </a:pPr>
            <a:endParaRPr lang="en-US" sz="200" b="1" dirty="0" smtClean="0"/>
          </a:p>
          <a:p>
            <a:pPr eaLnBrk="1" hangingPunct="1">
              <a:lnSpc>
                <a:spcPct val="80000"/>
              </a:lnSpc>
              <a:buFont typeface="Wingdings" pitchFamily="2" charset="2"/>
              <a:buNone/>
              <a:defRPr/>
            </a:pPr>
            <a:r>
              <a:rPr lang="en-US" sz="1400" b="1" u="sng" dirty="0" smtClean="0"/>
              <a:t>Sexual Abuse</a:t>
            </a:r>
          </a:p>
          <a:p>
            <a:pPr eaLnBrk="1" hangingPunct="1">
              <a:lnSpc>
                <a:spcPct val="80000"/>
              </a:lnSpc>
              <a:buFont typeface="Wingdings" pitchFamily="2" charset="2"/>
              <a:buNone/>
              <a:defRPr/>
            </a:pPr>
            <a:endParaRPr lang="en-US" sz="200" b="1" u="sng" dirty="0" smtClean="0"/>
          </a:p>
          <a:p>
            <a:pPr eaLnBrk="1" hangingPunct="1">
              <a:lnSpc>
                <a:spcPct val="80000"/>
              </a:lnSpc>
              <a:buFont typeface="Wingdings" pitchFamily="2" charset="2"/>
              <a:buNone/>
              <a:defRPr/>
            </a:pPr>
            <a:r>
              <a:rPr lang="en-US" sz="1400" b="1" dirty="0" smtClean="0"/>
              <a:t>	</a:t>
            </a:r>
            <a:r>
              <a:rPr lang="en-US" sz="1400" b="1" dirty="0" smtClean="0">
                <a:hlinkClick r:id="rId5"/>
              </a:rPr>
              <a:t>Sexual Abuse Intervention Program [SAIP] </a:t>
            </a:r>
            <a:r>
              <a:rPr lang="en-US" sz="1400" b="1" dirty="0" smtClean="0"/>
              <a:t>(FRA) – Contact: 250-752-6766 - ext. 314.</a:t>
            </a:r>
          </a:p>
          <a:p>
            <a:pPr eaLnBrk="1" hangingPunct="1">
              <a:lnSpc>
                <a:spcPct val="80000"/>
              </a:lnSpc>
              <a:buFont typeface="Wingdings" pitchFamily="2" charset="2"/>
              <a:buNone/>
              <a:defRPr/>
            </a:pPr>
            <a:r>
              <a:rPr lang="en-US" sz="1000" dirty="0" smtClean="0"/>
              <a:t>	 </a:t>
            </a:r>
            <a:r>
              <a:rPr lang="en-US" sz="1200" dirty="0" smtClean="0"/>
              <a:t>The </a:t>
            </a:r>
            <a:r>
              <a:rPr lang="en-US" sz="1200" i="1" dirty="0" smtClean="0"/>
              <a:t>“SAIP” Program </a:t>
            </a:r>
            <a:r>
              <a:rPr lang="en-US" sz="1200" dirty="0" smtClean="0"/>
              <a:t>provides</a:t>
            </a:r>
            <a:r>
              <a:rPr lang="en-US" sz="1200" i="1" dirty="0" smtClean="0"/>
              <a:t> </a:t>
            </a:r>
            <a:r>
              <a:rPr lang="en-US" sz="1200" dirty="0" smtClean="0"/>
              <a:t>confidential counseling for victims and families of sexual abuse.</a:t>
            </a:r>
          </a:p>
          <a:p>
            <a:pPr eaLnBrk="1" hangingPunct="1">
              <a:lnSpc>
                <a:spcPct val="80000"/>
              </a:lnSpc>
              <a:buFont typeface="Wingdings" pitchFamily="2" charset="2"/>
              <a:buNone/>
              <a:defRPr/>
            </a:pPr>
            <a:r>
              <a:rPr lang="en-US" sz="1200" dirty="0" smtClean="0"/>
              <a:t>	This program also serves non-offending parents.</a:t>
            </a:r>
          </a:p>
          <a:p>
            <a:pPr eaLnBrk="1" hangingPunct="1">
              <a:lnSpc>
                <a:spcPct val="80000"/>
              </a:lnSpc>
              <a:buClr>
                <a:schemeClr val="tx1"/>
              </a:buClr>
              <a:buFont typeface="Wingdings" pitchFamily="2" charset="2"/>
              <a:buNone/>
              <a:defRPr/>
            </a:pPr>
            <a:r>
              <a:rPr lang="en-US" sz="1200" i="1" dirty="0" smtClean="0"/>
              <a:t>	</a:t>
            </a:r>
            <a:r>
              <a:rPr lang="en-US" sz="1200" i="1" u="sng" dirty="0" smtClean="0"/>
              <a:t>Open Referral</a:t>
            </a:r>
            <a:endParaRPr lang="en-US" sz="800" b="1" dirty="0" smtClean="0"/>
          </a:p>
        </p:txBody>
      </p:sp>
      <p:sp>
        <p:nvSpPr>
          <p:cNvPr id="17411"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3300"/>
          </a:solidFill>
          <a:ln w="9525">
            <a:noFill/>
            <a:miter lim="800000"/>
            <a:headEnd/>
            <a:tailEnd/>
          </a:ln>
        </p:spPr>
        <p:txBody>
          <a:bodyPr wrap="none" anchor="ctr"/>
          <a:lstStyle/>
          <a:p>
            <a:endParaRPr lang="en-CA"/>
          </a:p>
        </p:txBody>
      </p:sp>
      <p:sp>
        <p:nvSpPr>
          <p:cNvPr id="66566" name="Rectangle 6"/>
          <p:cNvSpPr>
            <a:spLocks noGrp="1" noChangeArrowheads="1"/>
          </p:cNvSpPr>
          <p:nvPr>
            <p:ph type="title"/>
          </p:nvPr>
        </p:nvSpPr>
        <p:spPr>
          <a:xfrm>
            <a:off x="457200" y="274638"/>
            <a:ext cx="8229600" cy="631825"/>
          </a:xfrm>
          <a:solidFill>
            <a:srgbClr val="FF3300"/>
          </a:solidFill>
          <a:ln w="15875">
            <a:solidFill>
              <a:schemeClr val="tx1"/>
            </a:solidFill>
          </a:ln>
        </p:spPr>
        <p:txBody>
          <a:bodyPr/>
          <a:lstStyle/>
          <a:p>
            <a:pPr eaLnBrk="1" hangingPunct="1">
              <a:defRPr/>
            </a:pPr>
            <a:r>
              <a:rPr lang="en-US" sz="3200" smtClean="0"/>
              <a:t>Violence/Sexual Abuse</a:t>
            </a:r>
          </a:p>
        </p:txBody>
      </p:sp>
      <p:pic>
        <p:nvPicPr>
          <p:cNvPr id="17413" name="Picture 9" descr="Picture7"/>
          <p:cNvPicPr>
            <a:picLocks noChangeAspect="1" noChangeArrowheads="1"/>
          </p:cNvPicPr>
          <p:nvPr/>
        </p:nvPicPr>
        <p:blipFill>
          <a:blip r:embed="rId6"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457200" y="1125538"/>
            <a:ext cx="8229600" cy="5903912"/>
          </a:xfrm>
        </p:spPr>
        <p:txBody>
          <a:bodyPr/>
          <a:lstStyle/>
          <a:p>
            <a:pPr eaLnBrk="1" hangingPunct="1">
              <a:buFont typeface="Wingdings" pitchFamily="2" charset="2"/>
              <a:buNone/>
              <a:defRPr/>
            </a:pPr>
            <a:endParaRPr lang="en-US" sz="1400" b="1" dirty="0" smtClean="0"/>
          </a:p>
          <a:p>
            <a:pPr eaLnBrk="1" hangingPunct="1">
              <a:buFont typeface="Wingdings" pitchFamily="2" charset="2"/>
              <a:buNone/>
              <a:defRPr/>
            </a:pPr>
            <a:r>
              <a:rPr lang="en-US" sz="1400" b="1" dirty="0" smtClean="0">
                <a:hlinkClick r:id="rId2"/>
              </a:rPr>
              <a:t>Rainbows</a:t>
            </a:r>
            <a:r>
              <a:rPr lang="en-US" sz="1400" b="1" dirty="0" smtClean="0"/>
              <a:t> –   Parksville		(250) 248-3927   	</a:t>
            </a:r>
            <a:r>
              <a:rPr lang="en-US" sz="1400" b="1" dirty="0" smtClean="0">
                <a:hlinkClick r:id="rId3"/>
              </a:rPr>
              <a:t>office@kucparksville.ca</a:t>
            </a:r>
            <a:endParaRPr lang="en-US" sz="1400" b="1" dirty="0" smtClean="0"/>
          </a:p>
          <a:p>
            <a:pPr eaLnBrk="1" hangingPunct="1">
              <a:buFont typeface="Wingdings" pitchFamily="2" charset="2"/>
              <a:buNone/>
              <a:defRPr/>
            </a:pPr>
            <a:r>
              <a:rPr lang="en-US" sz="1200" b="1" dirty="0" smtClean="0"/>
              <a:t>	(Ages 4 – 12) Rainbows is an international not-for-profit organization that fosters emotional healing among children grieving a loss from a life-altering crisis. These losses, among others, include separation, divorce, death, incarceration and foster care.</a:t>
            </a:r>
            <a:r>
              <a:rPr lang="en-US" sz="1400" b="1" dirty="0" smtClean="0"/>
              <a:t> </a:t>
            </a:r>
          </a:p>
          <a:p>
            <a:pPr eaLnBrk="1" hangingPunct="1">
              <a:buFont typeface="Wingdings" pitchFamily="2" charset="2"/>
              <a:buNone/>
              <a:defRPr/>
            </a:pPr>
            <a:r>
              <a:rPr lang="en-US" sz="1400" b="1" dirty="0" smtClean="0">
                <a:hlinkClick r:id="rId2"/>
              </a:rPr>
              <a:t>Spectrum</a:t>
            </a:r>
            <a:r>
              <a:rPr lang="en-US" sz="1400" b="1" dirty="0" smtClean="0"/>
              <a:t> –   Parksville		(250) 248-3927   	</a:t>
            </a:r>
            <a:r>
              <a:rPr lang="en-US" sz="1400" b="1" dirty="0" smtClean="0">
                <a:hlinkClick r:id="rId3"/>
              </a:rPr>
              <a:t>office@kucparksville.ca</a:t>
            </a:r>
            <a:endParaRPr lang="en-US" sz="1400" b="1" dirty="0" smtClean="0"/>
          </a:p>
          <a:p>
            <a:pPr eaLnBrk="1" hangingPunct="1">
              <a:buFont typeface="Wingdings" pitchFamily="2" charset="2"/>
              <a:buNone/>
              <a:defRPr/>
            </a:pPr>
            <a:r>
              <a:rPr lang="en-US" sz="1400" b="1" dirty="0" smtClean="0"/>
              <a:t>	</a:t>
            </a:r>
            <a:r>
              <a:rPr lang="en-US" sz="1200" b="1" dirty="0" smtClean="0"/>
              <a:t>(Ages 13 – 18) Spectrum is an international not-for-profit organization that fosters emotional healing among children grieving a loss from a life-altering crisis. These losses, among others, include separation, divorce, death, incarceration and foster care. </a:t>
            </a:r>
          </a:p>
          <a:p>
            <a:pPr eaLnBrk="1" hangingPunct="1">
              <a:buFont typeface="Wingdings" pitchFamily="2" charset="2"/>
              <a:buNone/>
              <a:defRPr/>
            </a:pPr>
            <a:endParaRPr lang="en-US" sz="1400" b="1" dirty="0" smtClean="0"/>
          </a:p>
          <a:p>
            <a:pPr lvl="2" eaLnBrk="1" hangingPunct="1">
              <a:buClr>
                <a:schemeClr val="tx1"/>
              </a:buClr>
              <a:defRPr/>
            </a:pPr>
            <a:r>
              <a:rPr lang="en-US" sz="1200" b="1" u="sng" dirty="0" smtClean="0"/>
              <a:t>Parksville/Qualicum</a:t>
            </a:r>
            <a:r>
              <a:rPr lang="en-US" sz="1200" b="1" dirty="0" smtClean="0"/>
              <a:t> – Contact the Knox United Church: (250) 248-3927   </a:t>
            </a:r>
            <a:r>
              <a:rPr lang="en-US" sz="1200" b="1" dirty="0" smtClean="0">
                <a:hlinkClick r:id="rId3"/>
              </a:rPr>
              <a:t>office@kucparksville.ca</a:t>
            </a:r>
            <a:endParaRPr lang="en-US" sz="1200" b="1" dirty="0" smtClean="0"/>
          </a:p>
          <a:p>
            <a:pPr lvl="2" eaLnBrk="1" hangingPunct="1">
              <a:buClr>
                <a:schemeClr val="tx1"/>
              </a:buClr>
              <a:buFont typeface="Wingdings" pitchFamily="2" charset="2"/>
              <a:buNone/>
              <a:defRPr/>
            </a:pPr>
            <a:r>
              <a:rPr lang="en-US" sz="1200" b="1" dirty="0" smtClean="0"/>
              <a:t>	- </a:t>
            </a:r>
            <a:r>
              <a:rPr lang="en-US" sz="1200" b="1" u="sng" dirty="0" smtClean="0"/>
              <a:t>two</a:t>
            </a:r>
            <a:r>
              <a:rPr lang="en-US" sz="1200" b="1" dirty="0" smtClean="0"/>
              <a:t> twelve-week sessions a year – beginning in September and January</a:t>
            </a:r>
          </a:p>
          <a:p>
            <a:pPr eaLnBrk="1" hangingPunct="1">
              <a:buFont typeface="Wingdings" pitchFamily="2" charset="2"/>
              <a:buNone/>
              <a:defRPr/>
            </a:pPr>
            <a:r>
              <a:rPr lang="en-US" sz="1200" b="1" dirty="0" smtClean="0"/>
              <a:t>		      - parents must register children and sign the form</a:t>
            </a:r>
          </a:p>
          <a:p>
            <a:pPr eaLnBrk="1" hangingPunct="1">
              <a:buFont typeface="Wingdings" pitchFamily="2" charset="2"/>
              <a:buNone/>
              <a:defRPr/>
            </a:pPr>
            <a:endParaRPr lang="en-US" sz="1200" b="1" u="sng" dirty="0" smtClean="0"/>
          </a:p>
          <a:p>
            <a:pPr lvl="2" eaLnBrk="1" hangingPunct="1">
              <a:buClr>
                <a:schemeClr val="tx1"/>
              </a:buClr>
              <a:defRPr/>
            </a:pPr>
            <a:r>
              <a:rPr lang="en-US" sz="1200" b="1" dirty="0" smtClean="0"/>
              <a:t> </a:t>
            </a:r>
            <a:r>
              <a:rPr lang="en-US" sz="1200" b="1" u="sng" dirty="0" smtClean="0"/>
              <a:t>Nanaimo</a:t>
            </a:r>
            <a:r>
              <a:rPr lang="en-US" sz="1200" b="1" dirty="0" smtClean="0"/>
              <a:t> – </a:t>
            </a:r>
            <a:r>
              <a:rPr lang="en-US" sz="1200" b="1" dirty="0" err="1" smtClean="0"/>
              <a:t>Marg</a:t>
            </a:r>
            <a:r>
              <a:rPr lang="en-US" sz="1200" b="1" dirty="0" smtClean="0"/>
              <a:t> Foster or Isabel Van </a:t>
            </a:r>
            <a:r>
              <a:rPr lang="en-US" sz="1200" b="1" dirty="0" err="1" smtClean="0"/>
              <a:t>Grootheest</a:t>
            </a:r>
            <a:r>
              <a:rPr lang="en-US" sz="1200" b="1" dirty="0" smtClean="0"/>
              <a:t> 250-751-7888</a:t>
            </a:r>
          </a:p>
          <a:p>
            <a:pPr eaLnBrk="1" hangingPunct="1">
              <a:defRPr/>
            </a:pPr>
            <a:endParaRPr lang="en-US" sz="1400" b="1" dirty="0" smtClean="0"/>
          </a:p>
          <a:p>
            <a:pPr eaLnBrk="1" hangingPunct="1">
              <a:buFont typeface="Wingdings" pitchFamily="2" charset="2"/>
              <a:buNone/>
              <a:defRPr/>
            </a:pPr>
            <a:r>
              <a:rPr lang="en-US" sz="1400" b="1" u="sng" dirty="0" smtClean="0"/>
              <a:t>Crisis Society of Central Vancouver Island</a:t>
            </a:r>
            <a:r>
              <a:rPr lang="en-US" sz="1400" b="1" dirty="0" smtClean="0"/>
              <a:t>	250-753-2495</a:t>
            </a:r>
            <a:endParaRPr lang="en-US" sz="1400" b="1" u="sng" dirty="0" smtClean="0"/>
          </a:p>
          <a:p>
            <a:pPr eaLnBrk="1" hangingPunct="1">
              <a:buFont typeface="Wingdings" pitchFamily="2" charset="2"/>
              <a:buNone/>
              <a:defRPr/>
            </a:pPr>
            <a:r>
              <a:rPr lang="en-US" sz="1400" b="1" dirty="0" smtClean="0"/>
              <a:t>	</a:t>
            </a:r>
            <a:r>
              <a:rPr lang="en-US" sz="1200" b="1" dirty="0" smtClean="0"/>
              <a:t>Offers support for those suffering from loss of a loved one through suicide.</a:t>
            </a:r>
          </a:p>
          <a:p>
            <a:pPr eaLnBrk="1" hangingPunct="1">
              <a:buFont typeface="Wingdings" pitchFamily="2" charset="2"/>
              <a:buNone/>
              <a:defRPr/>
            </a:pPr>
            <a:r>
              <a:rPr lang="en-US" sz="1200" b="1" dirty="0" smtClean="0"/>
              <a:t>	Monday – Thursday 9 – 12 and 1 – 3.</a:t>
            </a:r>
          </a:p>
          <a:p>
            <a:pPr eaLnBrk="1" hangingPunct="1">
              <a:buFont typeface="Wingdings" pitchFamily="2" charset="2"/>
              <a:buNone/>
              <a:defRPr/>
            </a:pPr>
            <a:r>
              <a:rPr lang="en-US" sz="1200" b="1" dirty="0" smtClean="0"/>
              <a:t>	24 hours a day/ 1-888-494-3888</a:t>
            </a:r>
          </a:p>
          <a:p>
            <a:pPr eaLnBrk="1" hangingPunct="1">
              <a:buFont typeface="Wingdings" pitchFamily="2" charset="2"/>
              <a:buNone/>
              <a:defRPr/>
            </a:pPr>
            <a:endParaRPr lang="en-US" sz="1200" b="1" dirty="0" smtClean="0"/>
          </a:p>
          <a:p>
            <a:pPr eaLnBrk="1" hangingPunct="1">
              <a:defRPr/>
            </a:pPr>
            <a:endParaRPr lang="en-US" sz="1400" b="1" dirty="0" smtClean="0"/>
          </a:p>
          <a:p>
            <a:pPr eaLnBrk="1" hangingPunct="1">
              <a:defRPr/>
            </a:pPr>
            <a:endParaRPr lang="en-US" sz="1400" dirty="0" smtClean="0"/>
          </a:p>
          <a:p>
            <a:pPr eaLnBrk="1" hangingPunct="1">
              <a:defRPr/>
            </a:pPr>
            <a:endParaRPr lang="en-US" sz="1400" dirty="0" smtClean="0"/>
          </a:p>
          <a:p>
            <a:pPr eaLnBrk="1" hangingPunct="1">
              <a:buFont typeface="Wingdings" pitchFamily="2" charset="2"/>
              <a:buNone/>
              <a:defRPr/>
            </a:pPr>
            <a:endParaRPr lang="en-US" sz="3600" dirty="0" smtClean="0"/>
          </a:p>
        </p:txBody>
      </p:sp>
      <p:sp>
        <p:nvSpPr>
          <p:cNvPr id="18435" name="AutoShape 3">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3300"/>
          </a:solidFill>
          <a:ln w="9525">
            <a:noFill/>
            <a:miter lim="800000"/>
            <a:headEnd/>
            <a:tailEnd/>
          </a:ln>
        </p:spPr>
        <p:txBody>
          <a:bodyPr wrap="none" anchor="ctr"/>
          <a:lstStyle/>
          <a:p>
            <a:endParaRPr lang="en-CA"/>
          </a:p>
        </p:txBody>
      </p:sp>
      <p:sp>
        <p:nvSpPr>
          <p:cNvPr id="88068" name="Rectangle 4"/>
          <p:cNvSpPr>
            <a:spLocks noGrp="1" noChangeArrowheads="1"/>
          </p:cNvSpPr>
          <p:nvPr>
            <p:ph type="title"/>
          </p:nvPr>
        </p:nvSpPr>
        <p:spPr>
          <a:xfrm>
            <a:off x="457200" y="274638"/>
            <a:ext cx="8229600" cy="631825"/>
          </a:xfrm>
          <a:solidFill>
            <a:srgbClr val="FF3300"/>
          </a:solidFill>
          <a:ln w="15875">
            <a:solidFill>
              <a:schemeClr val="tx1"/>
            </a:solidFill>
          </a:ln>
        </p:spPr>
        <p:txBody>
          <a:bodyPr/>
          <a:lstStyle/>
          <a:p>
            <a:pPr eaLnBrk="1" hangingPunct="1">
              <a:defRPr/>
            </a:pPr>
            <a:r>
              <a:rPr lang="en-US" sz="3200" smtClean="0"/>
              <a:t>Grief/Emotional Healing</a:t>
            </a:r>
          </a:p>
        </p:txBody>
      </p:sp>
      <p:pic>
        <p:nvPicPr>
          <p:cNvPr id="18437" name="Picture 6" descr="Picture7"/>
          <p:cNvPicPr>
            <a:picLocks noChangeAspect="1" noChangeArrowheads="1"/>
          </p:cNvPicPr>
          <p:nvPr/>
        </p:nvPicPr>
        <p:blipFill>
          <a:blip r:embed="rId4"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a:xfrm>
            <a:off x="395288" y="1052513"/>
            <a:ext cx="8158162" cy="4392612"/>
          </a:xfrm>
        </p:spPr>
        <p:txBody>
          <a:bodyPr/>
          <a:lstStyle/>
          <a:p>
            <a:pPr eaLnBrk="1" hangingPunct="1">
              <a:buFont typeface="Wingdings" pitchFamily="2" charset="2"/>
              <a:buNone/>
              <a:defRPr/>
            </a:pPr>
            <a:r>
              <a:rPr lang="en-US" dirty="0" smtClean="0"/>
              <a:t>	</a:t>
            </a:r>
            <a:r>
              <a:rPr lang="en-US" sz="1600" b="1" dirty="0" smtClean="0">
                <a:hlinkClick r:id="rId2"/>
              </a:rPr>
              <a:t>Parent Support Program </a:t>
            </a:r>
            <a:r>
              <a:rPr lang="en-US" sz="1600" b="1" dirty="0" smtClean="0"/>
              <a:t>(FRA) – 		250-752 -6766 - ext. 118.</a:t>
            </a:r>
          </a:p>
          <a:p>
            <a:pPr eaLnBrk="1" hangingPunct="1">
              <a:buClr>
                <a:schemeClr val="tx1"/>
              </a:buClr>
              <a:buFont typeface="Wingdings" pitchFamily="2" charset="2"/>
              <a:buNone/>
              <a:defRPr/>
            </a:pPr>
            <a:r>
              <a:rPr lang="en-US" sz="1200" dirty="0" smtClean="0"/>
              <a:t>	</a:t>
            </a:r>
            <a:r>
              <a:rPr lang="en-US" sz="1200" b="1" dirty="0" smtClean="0"/>
              <a:t>The Parent Support Program is available to parents requiring additional support in managing their parenting responsibilities but do not fall into the Ministry’s protection mandate.  The worker offers parenting advice and encourages child development, family communication and parenting techniques and provides additional support in their role as parents/caregivers. </a:t>
            </a:r>
          </a:p>
          <a:p>
            <a:pPr eaLnBrk="1" hangingPunct="1">
              <a:buClr>
                <a:schemeClr val="tx1"/>
              </a:buClr>
              <a:buFont typeface="Wingdings" pitchFamily="2" charset="2"/>
              <a:buNone/>
              <a:defRPr/>
            </a:pPr>
            <a:r>
              <a:rPr lang="en-US" sz="1200" b="1" dirty="0" smtClean="0"/>
              <a:t>	</a:t>
            </a:r>
            <a:r>
              <a:rPr lang="en-US" sz="1200" b="1" i="1" dirty="0" smtClean="0"/>
              <a:t>Referral Procedures</a:t>
            </a:r>
            <a:r>
              <a:rPr lang="en-US" sz="1200" b="1" dirty="0" smtClean="0"/>
              <a:t>: Open Referral</a:t>
            </a:r>
          </a:p>
          <a:p>
            <a:pPr eaLnBrk="1" hangingPunct="1">
              <a:buClr>
                <a:schemeClr val="tx1"/>
              </a:buClr>
              <a:buFont typeface="Wingdings" pitchFamily="2" charset="2"/>
              <a:buNone/>
              <a:defRPr/>
            </a:pPr>
            <a:endParaRPr lang="en-US" sz="1600" b="1" dirty="0" smtClean="0"/>
          </a:p>
          <a:p>
            <a:pPr eaLnBrk="1" hangingPunct="1">
              <a:buClr>
                <a:schemeClr val="tx1"/>
              </a:buClr>
              <a:buFont typeface="Wingdings" pitchFamily="2" charset="2"/>
              <a:buNone/>
              <a:defRPr/>
            </a:pPr>
            <a:r>
              <a:rPr lang="en-US" sz="1600" b="1" dirty="0" smtClean="0"/>
              <a:t>	</a:t>
            </a:r>
            <a:r>
              <a:rPr lang="en-US" sz="1400" b="1" u="sng" dirty="0" smtClean="0"/>
              <a:t>Family Preservation &amp; Parent Training &amp; Education</a:t>
            </a:r>
            <a:r>
              <a:rPr lang="en-US" sz="1400" b="1" dirty="0" smtClean="0"/>
              <a:t> (AFCSS) - Contact the MCFD 250-954-4737</a:t>
            </a:r>
          </a:p>
          <a:p>
            <a:pPr eaLnBrk="1" hangingPunct="1">
              <a:buClr>
                <a:schemeClr val="tx1"/>
              </a:buClr>
              <a:buFont typeface="Wingdings" pitchFamily="2" charset="2"/>
              <a:buNone/>
              <a:defRPr/>
            </a:pPr>
            <a:r>
              <a:rPr lang="en-US" sz="1200" b="1" dirty="0" smtClean="0"/>
              <a:t>	Aids and supports parents and their children who are at risk of removal due to protection, safety, and neglect concerns. Provides children/youth understand and cope with personal and family problems and assist families with parenting skills.</a:t>
            </a:r>
          </a:p>
          <a:p>
            <a:pPr eaLnBrk="1" hangingPunct="1">
              <a:buClr>
                <a:schemeClr val="tx1"/>
              </a:buClr>
              <a:buFont typeface="Wingdings" pitchFamily="2" charset="2"/>
              <a:buNone/>
              <a:defRPr/>
            </a:pPr>
            <a:r>
              <a:rPr lang="en-US" sz="1200" b="1" i="1" dirty="0" smtClean="0"/>
              <a:t>	</a:t>
            </a:r>
            <a:r>
              <a:rPr lang="en-US" sz="1200" b="1" i="1" u="sng" dirty="0" smtClean="0"/>
              <a:t>Referral Procedures:</a:t>
            </a:r>
            <a:r>
              <a:rPr lang="en-US" sz="1200" b="1" dirty="0" smtClean="0"/>
              <a:t> Referrals are accepted from the Ministry of Children and Family Development – 250-954-4737</a:t>
            </a:r>
          </a:p>
          <a:p>
            <a:pPr eaLnBrk="1" hangingPunct="1">
              <a:buClr>
                <a:schemeClr val="tx1"/>
              </a:buClr>
              <a:buFont typeface="Wingdings" pitchFamily="2" charset="2"/>
              <a:buNone/>
              <a:defRPr/>
            </a:pPr>
            <a:endParaRPr lang="en-US" sz="1400" b="1" dirty="0" smtClean="0"/>
          </a:p>
          <a:p>
            <a:pPr eaLnBrk="1" hangingPunct="1">
              <a:buClr>
                <a:schemeClr val="tx1"/>
              </a:buClr>
              <a:buFont typeface="Wingdings" pitchFamily="2" charset="2"/>
              <a:buNone/>
              <a:defRPr/>
            </a:pPr>
            <a:r>
              <a:rPr lang="en-US" sz="1400" b="1" dirty="0" smtClean="0"/>
              <a:t>         </a:t>
            </a:r>
            <a:r>
              <a:rPr lang="en-US" sz="1400" b="1" u="sng" dirty="0" smtClean="0"/>
              <a:t>Adult </a:t>
            </a:r>
            <a:r>
              <a:rPr lang="en-US" sz="1400" b="1" u="sng" dirty="0" err="1" smtClean="0"/>
              <a:t>Counsellor</a:t>
            </a:r>
            <a:r>
              <a:rPr lang="en-US" sz="1400" b="1" u="sng" dirty="0" smtClean="0"/>
              <a:t> </a:t>
            </a:r>
            <a:r>
              <a:rPr lang="en-US" sz="1400" b="1" dirty="0" smtClean="0"/>
              <a:t>(FRA)-                                                                         250-752- 6766</a:t>
            </a:r>
            <a:r>
              <a:rPr lang="en-US" sz="1200" b="1" dirty="0" smtClean="0"/>
              <a:t/>
            </a:r>
            <a:br>
              <a:rPr lang="en-US" sz="1200" b="1" dirty="0" smtClean="0"/>
            </a:br>
            <a:r>
              <a:rPr lang="en-US" sz="1200" b="1" dirty="0" smtClean="0"/>
              <a:t>Service for adults who are dealing with relationship issues. Focus is on couples.</a:t>
            </a:r>
            <a:br>
              <a:rPr lang="en-US" sz="1200" b="1" dirty="0" smtClean="0"/>
            </a:br>
            <a:r>
              <a:rPr lang="en-US" sz="1200" b="1" dirty="0" smtClean="0"/>
              <a:t>Referral procedure- open referral</a:t>
            </a:r>
            <a:br>
              <a:rPr lang="en-US" sz="1200" b="1" dirty="0" smtClean="0"/>
            </a:br>
            <a:r>
              <a:rPr lang="en-US" sz="1400" b="1" dirty="0" smtClean="0"/>
              <a:t/>
            </a:r>
            <a:br>
              <a:rPr lang="en-US" sz="1400" b="1" dirty="0" smtClean="0"/>
            </a:br>
            <a:r>
              <a:rPr lang="en-US" sz="1400" b="1" dirty="0" smtClean="0"/>
              <a:t>Child &amp; Youth with Special Needs( CYSN) - ( FRA) -                                                       </a:t>
            </a:r>
            <a:r>
              <a:rPr lang="en-US" sz="1200" b="1" dirty="0" smtClean="0"/>
              <a:t>250- 752- 6766</a:t>
            </a:r>
            <a:br>
              <a:rPr lang="en-US" sz="1200" b="1" dirty="0" smtClean="0"/>
            </a:br>
            <a:r>
              <a:rPr lang="en-US" sz="1200" b="1" dirty="0" smtClean="0"/>
              <a:t>Program serving families who are parenting children with special needs. The format is group activities and family support.</a:t>
            </a:r>
            <a:br>
              <a:rPr lang="en-US" sz="1200" b="1" dirty="0" smtClean="0"/>
            </a:br>
            <a:r>
              <a:rPr lang="en-US" sz="1200" b="1" dirty="0" smtClean="0"/>
              <a:t>Referral  Procedures: MCFD or CYSN</a:t>
            </a:r>
          </a:p>
          <a:p>
            <a:pPr eaLnBrk="1" hangingPunct="1">
              <a:buClr>
                <a:schemeClr val="tx1"/>
              </a:buClr>
              <a:buFont typeface="Wingdings" pitchFamily="2" charset="2"/>
              <a:buNone/>
              <a:defRPr/>
            </a:pPr>
            <a:endParaRPr lang="en-US" sz="1200" b="1" dirty="0" smtClean="0"/>
          </a:p>
          <a:p>
            <a:pPr eaLnBrk="1" hangingPunct="1">
              <a:buFont typeface="Wingdings" pitchFamily="2" charset="2"/>
              <a:buNone/>
              <a:defRPr/>
            </a:pPr>
            <a:r>
              <a:rPr lang="en-US" sz="1600" b="1" dirty="0" smtClean="0"/>
              <a:t>	</a:t>
            </a:r>
            <a:endParaRPr lang="en-US" sz="1200" b="1" u="sng" dirty="0" smtClean="0"/>
          </a:p>
        </p:txBody>
      </p:sp>
      <p:sp>
        <p:nvSpPr>
          <p:cNvPr id="75779" name="Rectangle 3"/>
          <p:cNvSpPr>
            <a:spLocks noGrp="1" noChangeArrowheads="1"/>
          </p:cNvSpPr>
          <p:nvPr>
            <p:ph type="title"/>
          </p:nvPr>
        </p:nvSpPr>
        <p:spPr>
          <a:xfrm>
            <a:off x="457200" y="274638"/>
            <a:ext cx="8229600" cy="631825"/>
          </a:xfrm>
          <a:solidFill>
            <a:srgbClr val="FF3300"/>
          </a:solidFill>
          <a:ln w="15875">
            <a:solidFill>
              <a:schemeClr val="tx1"/>
            </a:solidFill>
          </a:ln>
        </p:spPr>
        <p:txBody>
          <a:bodyPr/>
          <a:lstStyle/>
          <a:p>
            <a:pPr eaLnBrk="1" hangingPunct="1">
              <a:defRPr/>
            </a:pPr>
            <a:r>
              <a:rPr lang="en-US" sz="3200" smtClean="0"/>
              <a:t>Parenting</a:t>
            </a:r>
          </a:p>
        </p:txBody>
      </p:sp>
      <p:sp>
        <p:nvSpPr>
          <p:cNvPr id="19460"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3300"/>
          </a:solidFill>
          <a:ln w="9525">
            <a:noFill/>
            <a:miter lim="800000"/>
            <a:headEnd/>
            <a:tailEnd/>
          </a:ln>
        </p:spPr>
        <p:txBody>
          <a:bodyPr wrap="none" anchor="ctr"/>
          <a:lstStyle/>
          <a:p>
            <a:endParaRPr lang="en-CA"/>
          </a:p>
        </p:txBody>
      </p:sp>
      <p:pic>
        <p:nvPicPr>
          <p:cNvPr id="19461" name="Picture 7" descr="Picture7"/>
          <p:cNvPicPr>
            <a:picLocks noChangeAspect="1" noChangeArrowheads="1"/>
          </p:cNvPicPr>
          <p:nvPr/>
        </p:nvPicPr>
        <p:blipFill>
          <a:blip r:embed="rId3"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body" idx="1"/>
          </p:nvPr>
        </p:nvSpPr>
        <p:spPr>
          <a:xfrm>
            <a:off x="323850" y="1052513"/>
            <a:ext cx="8229600" cy="5184775"/>
          </a:xfrm>
        </p:spPr>
        <p:txBody>
          <a:bodyPr/>
          <a:lstStyle/>
          <a:p>
            <a:pPr eaLnBrk="1" hangingPunct="1">
              <a:lnSpc>
                <a:spcPct val="80000"/>
              </a:lnSpc>
              <a:buFont typeface="Wingdings" pitchFamily="2" charset="2"/>
              <a:buNone/>
              <a:defRPr/>
            </a:pPr>
            <a:r>
              <a:rPr lang="en-US" sz="1200" dirty="0" smtClean="0"/>
              <a:t>	</a:t>
            </a:r>
            <a:r>
              <a:rPr lang="en-US" sz="1200" b="1" u="sng" dirty="0" smtClean="0">
                <a:hlinkClick r:id="rId2"/>
              </a:rPr>
              <a:t>Family Night</a:t>
            </a:r>
            <a:r>
              <a:rPr lang="en-US" sz="1200" b="1" dirty="0" smtClean="0">
                <a:hlinkClick r:id="rId2"/>
              </a:rPr>
              <a:t> </a:t>
            </a:r>
            <a:r>
              <a:rPr lang="en-US" sz="1200" b="1" dirty="0" smtClean="0"/>
              <a:t>--</a:t>
            </a:r>
            <a:r>
              <a:rPr lang="en-US" sz="1000" b="1" dirty="0" smtClean="0"/>
              <a:t> </a:t>
            </a:r>
            <a:r>
              <a:rPr lang="en-US" sz="1200" b="1" dirty="0" smtClean="0"/>
              <a:t>(SOS)  - Parksville       	245 </a:t>
            </a:r>
            <a:r>
              <a:rPr lang="en-US" sz="1200" b="1" dirty="0" err="1" smtClean="0"/>
              <a:t>Hirst</a:t>
            </a:r>
            <a:r>
              <a:rPr lang="en-US" sz="1200" b="1" dirty="0" smtClean="0"/>
              <a:t> Avenue</a:t>
            </a:r>
            <a:r>
              <a:rPr lang="en-US" sz="1200" dirty="0" smtClean="0"/>
              <a:t>       </a:t>
            </a:r>
            <a:r>
              <a:rPr lang="en-US" sz="1200" b="1" dirty="0" smtClean="0"/>
              <a:t>250-248-2093 (ext. 0) </a:t>
            </a:r>
          </a:p>
          <a:p>
            <a:pPr eaLnBrk="1" hangingPunct="1">
              <a:lnSpc>
                <a:spcPct val="80000"/>
              </a:lnSpc>
              <a:buFont typeface="Wingdings" pitchFamily="2" charset="2"/>
              <a:buNone/>
              <a:defRPr/>
            </a:pPr>
            <a:r>
              <a:rPr lang="en-US" sz="1200" b="1" dirty="0" smtClean="0"/>
              <a:t>	Drop-in Wednesdays 4:30 pm to 7:30 pm. Bring the kids out for a night of good eats, crafts, games, and social interaction with other families. This is a free program developed to inspire your family to have fun together!</a:t>
            </a:r>
          </a:p>
          <a:p>
            <a:pPr eaLnBrk="1" hangingPunct="1">
              <a:lnSpc>
                <a:spcPct val="80000"/>
              </a:lnSpc>
              <a:buFont typeface="Wingdings" pitchFamily="2" charset="2"/>
              <a:buNone/>
              <a:defRPr/>
            </a:pPr>
            <a:endParaRPr lang="en-US" sz="800" b="1" dirty="0" smtClean="0"/>
          </a:p>
          <a:p>
            <a:pPr eaLnBrk="1" hangingPunct="1">
              <a:lnSpc>
                <a:spcPct val="80000"/>
              </a:lnSpc>
              <a:buFont typeface="Wingdings" pitchFamily="2" charset="2"/>
              <a:buNone/>
              <a:defRPr/>
            </a:pPr>
            <a:r>
              <a:rPr lang="en-US" sz="1200" b="1" dirty="0" smtClean="0"/>
              <a:t>	</a:t>
            </a:r>
            <a:r>
              <a:rPr lang="en-US" sz="1200" b="1" dirty="0" smtClean="0">
                <a:hlinkClick r:id="rId3"/>
              </a:rPr>
              <a:t>Family Preservation Program </a:t>
            </a:r>
            <a:r>
              <a:rPr lang="en-US" sz="1200" b="1" dirty="0" smtClean="0"/>
              <a:t>(FRA) – 		 250-752 -6766 - ext. 115</a:t>
            </a:r>
          </a:p>
          <a:p>
            <a:pPr eaLnBrk="1" hangingPunct="1">
              <a:lnSpc>
                <a:spcPct val="80000"/>
              </a:lnSpc>
              <a:buClr>
                <a:schemeClr val="tx1"/>
              </a:buClr>
              <a:buFont typeface="Wingdings" pitchFamily="2" charset="2"/>
              <a:buNone/>
              <a:defRPr/>
            </a:pPr>
            <a:r>
              <a:rPr lang="en-US" sz="1200" dirty="0" smtClean="0"/>
              <a:t>	</a:t>
            </a:r>
            <a:r>
              <a:rPr lang="en-US" sz="1200" b="1" dirty="0" smtClean="0"/>
              <a:t>The Family Preservation Program is a short-term, intensive home/community based service with the goals of keeping the family safe, preventing unnecessary placement of a child in substitute care, and improving family functioning so the behaviors that led to the crisis will be less likely to re-occur. </a:t>
            </a:r>
          </a:p>
          <a:p>
            <a:pPr eaLnBrk="1" hangingPunct="1">
              <a:lnSpc>
                <a:spcPct val="80000"/>
              </a:lnSpc>
              <a:buClr>
                <a:schemeClr val="tx1"/>
              </a:buClr>
              <a:buFont typeface="Wingdings" pitchFamily="2" charset="2"/>
              <a:buNone/>
              <a:defRPr/>
            </a:pPr>
            <a:r>
              <a:rPr lang="en-US" sz="1200" b="1" dirty="0" smtClean="0"/>
              <a:t>	</a:t>
            </a:r>
            <a:r>
              <a:rPr lang="en-US" sz="1200" b="1" i="1" u="sng" dirty="0" smtClean="0"/>
              <a:t>Referral Procedures:</a:t>
            </a:r>
            <a:r>
              <a:rPr lang="en-US" sz="1200" b="1" dirty="0" smtClean="0"/>
              <a:t> Referrals are accepted from the Ministry of Children and Family Development. The Family Preservation Program is funded by the Ministry of Children and Family Development.</a:t>
            </a:r>
          </a:p>
          <a:p>
            <a:pPr eaLnBrk="1" hangingPunct="1">
              <a:lnSpc>
                <a:spcPct val="80000"/>
              </a:lnSpc>
              <a:buClr>
                <a:schemeClr val="tx1"/>
              </a:buClr>
              <a:buFont typeface="Wingdings" pitchFamily="2" charset="2"/>
              <a:buNone/>
              <a:defRPr/>
            </a:pPr>
            <a:endParaRPr lang="en-US" sz="800" b="1" dirty="0" smtClean="0"/>
          </a:p>
          <a:p>
            <a:pPr eaLnBrk="1" hangingPunct="1">
              <a:lnSpc>
                <a:spcPct val="80000"/>
              </a:lnSpc>
              <a:buFont typeface="Wingdings" pitchFamily="2" charset="2"/>
              <a:buNone/>
              <a:defRPr/>
            </a:pPr>
            <a:r>
              <a:rPr lang="en-US" sz="1200" b="1" dirty="0" smtClean="0"/>
              <a:t>	</a:t>
            </a:r>
            <a:r>
              <a:rPr lang="en-US" sz="1200" b="1" dirty="0" smtClean="0">
                <a:hlinkClick r:id="rId4"/>
              </a:rPr>
              <a:t>Youth Services &amp; Family Counseling </a:t>
            </a:r>
            <a:r>
              <a:rPr lang="en-US" sz="1200" b="1" dirty="0" smtClean="0"/>
              <a:t>(FRA) – 	250-752 -6766 - ext. 109.</a:t>
            </a:r>
          </a:p>
          <a:p>
            <a:pPr eaLnBrk="1" hangingPunct="1">
              <a:lnSpc>
                <a:spcPct val="80000"/>
              </a:lnSpc>
              <a:buFont typeface="Wingdings" pitchFamily="2" charset="2"/>
              <a:buNone/>
              <a:defRPr/>
            </a:pPr>
            <a:r>
              <a:rPr lang="en-US" sz="1200" b="1" dirty="0" smtClean="0"/>
              <a:t>	Assists the family in developing strategies for problem solving decision-making and behavioral management as well as developing awareness and understanding of the personal and familial dynamics. Provides families with options for dealing with conflict and follow-up appropriate to the client and their family. Facilitates and/or coordinates parent self help groups. ( Youth 13-18)</a:t>
            </a:r>
          </a:p>
          <a:p>
            <a:pPr eaLnBrk="1" hangingPunct="1">
              <a:lnSpc>
                <a:spcPct val="80000"/>
              </a:lnSpc>
              <a:buFont typeface="Wingdings" pitchFamily="2" charset="2"/>
              <a:buNone/>
              <a:defRPr/>
            </a:pPr>
            <a:r>
              <a:rPr lang="en-US" sz="1200" b="1" dirty="0" smtClean="0"/>
              <a:t>	</a:t>
            </a:r>
            <a:r>
              <a:rPr lang="en-US" sz="1200" b="1" i="1" u="sng" dirty="0" smtClean="0"/>
              <a:t>Referral Procedures:</a:t>
            </a:r>
            <a:r>
              <a:rPr lang="en-US" sz="1200" b="1" dirty="0" smtClean="0"/>
              <a:t> Open Referral</a:t>
            </a:r>
          </a:p>
          <a:p>
            <a:pPr eaLnBrk="1" hangingPunct="1">
              <a:lnSpc>
                <a:spcPct val="80000"/>
              </a:lnSpc>
              <a:buClr>
                <a:schemeClr val="tx1"/>
              </a:buClr>
              <a:buFont typeface="Wingdings" pitchFamily="2" charset="2"/>
              <a:buNone/>
              <a:defRPr/>
            </a:pPr>
            <a:endParaRPr lang="en-US" sz="800" b="1" dirty="0" smtClean="0"/>
          </a:p>
          <a:p>
            <a:pPr eaLnBrk="1" hangingPunct="1">
              <a:lnSpc>
                <a:spcPct val="80000"/>
              </a:lnSpc>
              <a:buClr>
                <a:schemeClr val="tx1"/>
              </a:buClr>
              <a:buFont typeface="Wingdings" pitchFamily="2" charset="2"/>
              <a:buNone/>
              <a:defRPr/>
            </a:pPr>
            <a:r>
              <a:rPr lang="en-US" sz="1200" b="1" dirty="0" smtClean="0"/>
              <a:t>	</a:t>
            </a:r>
            <a:r>
              <a:rPr lang="en-US" sz="1200" b="1" u="sng" dirty="0" smtClean="0"/>
              <a:t>Family Therapy</a:t>
            </a:r>
            <a:r>
              <a:rPr lang="en-US" sz="1200" b="1" dirty="0" smtClean="0"/>
              <a:t> (AFCSS) – 			             Contact the MCFD 250-954-4737</a:t>
            </a:r>
          </a:p>
          <a:p>
            <a:pPr eaLnBrk="1" hangingPunct="1">
              <a:lnSpc>
                <a:spcPct val="80000"/>
              </a:lnSpc>
              <a:buClr>
                <a:schemeClr val="tx1"/>
              </a:buClr>
              <a:buFont typeface="Wingdings" pitchFamily="2" charset="2"/>
              <a:buNone/>
              <a:defRPr/>
            </a:pPr>
            <a:r>
              <a:rPr lang="en-US" sz="1200" b="1" dirty="0" smtClean="0"/>
              <a:t>	Focuses on the family as “a whole” – a unit with unique characteristics that differs from the sum of its members. Assists in helping families alter communication, behavior, cognitive and emotional matters that have created problems.</a:t>
            </a:r>
          </a:p>
          <a:p>
            <a:pPr eaLnBrk="1" hangingPunct="1">
              <a:lnSpc>
                <a:spcPct val="80000"/>
              </a:lnSpc>
              <a:buClr>
                <a:schemeClr val="tx1"/>
              </a:buClr>
              <a:buFont typeface="Wingdings" pitchFamily="2" charset="2"/>
              <a:buNone/>
              <a:defRPr/>
            </a:pPr>
            <a:r>
              <a:rPr lang="en-US" sz="1200" b="1" dirty="0" smtClean="0"/>
              <a:t>	</a:t>
            </a:r>
            <a:r>
              <a:rPr lang="en-US" sz="1200" b="1" i="1" u="sng" dirty="0" smtClean="0"/>
              <a:t>Referral Procedures:</a:t>
            </a:r>
            <a:r>
              <a:rPr lang="en-US" sz="1200" b="1" dirty="0" smtClean="0"/>
              <a:t> Referrals are accepted from the Ministry of Children and Family Development – 250-954-4737</a:t>
            </a:r>
          </a:p>
          <a:p>
            <a:pPr eaLnBrk="1" hangingPunct="1">
              <a:lnSpc>
                <a:spcPct val="80000"/>
              </a:lnSpc>
              <a:buClr>
                <a:schemeClr val="tx1"/>
              </a:buClr>
              <a:buFont typeface="Wingdings" pitchFamily="2" charset="2"/>
              <a:buNone/>
              <a:defRPr/>
            </a:pPr>
            <a:endParaRPr lang="en-US" sz="800" b="1" dirty="0" smtClean="0"/>
          </a:p>
          <a:p>
            <a:pPr eaLnBrk="1" hangingPunct="1">
              <a:lnSpc>
                <a:spcPct val="80000"/>
              </a:lnSpc>
              <a:buClr>
                <a:schemeClr val="tx1"/>
              </a:buClr>
              <a:buFont typeface="Wingdings" pitchFamily="2" charset="2"/>
              <a:buNone/>
              <a:defRPr/>
            </a:pPr>
            <a:r>
              <a:rPr lang="en-US" sz="1200" b="1" dirty="0" smtClean="0"/>
              <a:t>	</a:t>
            </a:r>
            <a:r>
              <a:rPr lang="en-US" sz="1200" b="1" u="sng" dirty="0" smtClean="0"/>
              <a:t>Family Preservation &amp; Parent Training &amp; Education</a:t>
            </a:r>
            <a:r>
              <a:rPr lang="en-US" sz="1200" b="1" dirty="0" smtClean="0"/>
              <a:t> (AFCSS) - Contact the MCFD 250-954-4737</a:t>
            </a:r>
          </a:p>
          <a:p>
            <a:pPr eaLnBrk="1" hangingPunct="1">
              <a:lnSpc>
                <a:spcPct val="80000"/>
              </a:lnSpc>
              <a:buClr>
                <a:schemeClr val="tx1"/>
              </a:buClr>
              <a:buFont typeface="Wingdings" pitchFamily="2" charset="2"/>
              <a:buNone/>
              <a:defRPr/>
            </a:pPr>
            <a:r>
              <a:rPr lang="en-US" sz="1200" b="1" dirty="0" smtClean="0"/>
              <a:t>	Aids and supports parents and their children who are at risk of removal due to protection, safety, and neglect concerns. Provides children/youth understand and cope with personal and family problems and assist families with parenting skills.</a:t>
            </a:r>
          </a:p>
          <a:p>
            <a:pPr eaLnBrk="1" hangingPunct="1">
              <a:lnSpc>
                <a:spcPct val="80000"/>
              </a:lnSpc>
              <a:buClr>
                <a:schemeClr val="tx1"/>
              </a:buClr>
              <a:buFont typeface="Wingdings" pitchFamily="2" charset="2"/>
              <a:buNone/>
              <a:defRPr/>
            </a:pPr>
            <a:r>
              <a:rPr lang="en-US" sz="1200" b="1" i="1" dirty="0" smtClean="0"/>
              <a:t>	</a:t>
            </a:r>
            <a:r>
              <a:rPr lang="en-US" sz="1200" b="1" i="1" u="sng" dirty="0" smtClean="0"/>
              <a:t>Referral Procedures:</a:t>
            </a:r>
            <a:r>
              <a:rPr lang="en-US" sz="1200" b="1" dirty="0" smtClean="0"/>
              <a:t> Referrals are accepted from the Ministry of Children and Family Development – 250-954-4737</a:t>
            </a:r>
          </a:p>
          <a:p>
            <a:pPr eaLnBrk="1" hangingPunct="1">
              <a:lnSpc>
                <a:spcPct val="80000"/>
              </a:lnSpc>
              <a:buClr>
                <a:schemeClr val="tx1"/>
              </a:buClr>
              <a:buFont typeface="Wingdings" pitchFamily="2" charset="2"/>
              <a:buNone/>
              <a:defRPr/>
            </a:pPr>
            <a:endParaRPr lang="en-US" sz="800" b="1" u="sng" dirty="0" smtClean="0"/>
          </a:p>
          <a:p>
            <a:pPr eaLnBrk="1" hangingPunct="1">
              <a:lnSpc>
                <a:spcPct val="80000"/>
              </a:lnSpc>
              <a:buClr>
                <a:schemeClr val="tx1"/>
              </a:buClr>
              <a:buFont typeface="Wingdings" pitchFamily="2" charset="2"/>
              <a:buNone/>
              <a:defRPr/>
            </a:pPr>
            <a:r>
              <a:rPr lang="en-US" sz="1200" b="1" dirty="0" smtClean="0"/>
              <a:t>	</a:t>
            </a:r>
            <a:r>
              <a:rPr lang="en-US" sz="1200" b="1" u="sng" dirty="0" smtClean="0"/>
              <a:t>Family Group Conference</a:t>
            </a:r>
            <a:r>
              <a:rPr lang="en-US" sz="1200" b="1" dirty="0" smtClean="0"/>
              <a:t> (AFCSS) - Contact the MCFD 250-954-4737</a:t>
            </a:r>
          </a:p>
          <a:p>
            <a:pPr eaLnBrk="1" hangingPunct="1">
              <a:lnSpc>
                <a:spcPct val="80000"/>
              </a:lnSpc>
              <a:buClr>
                <a:schemeClr val="tx1"/>
              </a:buClr>
              <a:buFont typeface="Wingdings" pitchFamily="2" charset="2"/>
              <a:buNone/>
              <a:defRPr/>
            </a:pPr>
            <a:r>
              <a:rPr lang="en-US" sz="1200" b="1" dirty="0" smtClean="0"/>
              <a:t>	A collaborative planning process where a child’s extended family comes together in a facilitated </a:t>
            </a:r>
          </a:p>
          <a:p>
            <a:pPr eaLnBrk="1" hangingPunct="1">
              <a:lnSpc>
                <a:spcPct val="80000"/>
              </a:lnSpc>
              <a:buClr>
                <a:schemeClr val="tx1"/>
              </a:buClr>
              <a:buFont typeface="Wingdings" pitchFamily="2" charset="2"/>
              <a:buNone/>
              <a:defRPr/>
            </a:pPr>
            <a:r>
              <a:rPr lang="en-US" sz="1200" b="1" dirty="0" smtClean="0"/>
              <a:t>	conference to  make decisions and plans to address a child’s need for protective services.</a:t>
            </a:r>
          </a:p>
          <a:p>
            <a:pPr eaLnBrk="1" hangingPunct="1">
              <a:lnSpc>
                <a:spcPct val="80000"/>
              </a:lnSpc>
              <a:buFont typeface="Wingdings" pitchFamily="2" charset="2"/>
              <a:buNone/>
              <a:defRPr/>
            </a:pPr>
            <a:r>
              <a:rPr lang="en-US" sz="1200" b="1" dirty="0" smtClean="0"/>
              <a:t>	</a:t>
            </a:r>
            <a:r>
              <a:rPr lang="en-US" sz="1200" b="1" i="1" u="sng" dirty="0" smtClean="0"/>
              <a:t>Referral Procedures:</a:t>
            </a:r>
            <a:r>
              <a:rPr lang="en-US" sz="1200" b="1" dirty="0" smtClean="0"/>
              <a:t> Referrals are accepted from the Ministry of Children and Family Development – </a:t>
            </a:r>
          </a:p>
          <a:p>
            <a:pPr eaLnBrk="1" hangingPunct="1">
              <a:lnSpc>
                <a:spcPct val="80000"/>
              </a:lnSpc>
              <a:buFont typeface="Wingdings" pitchFamily="2" charset="2"/>
              <a:buNone/>
              <a:defRPr/>
            </a:pPr>
            <a:r>
              <a:rPr lang="en-US" sz="1200" b="1" dirty="0" smtClean="0"/>
              <a:t>	250-954-4737</a:t>
            </a:r>
          </a:p>
        </p:txBody>
      </p:sp>
      <p:sp>
        <p:nvSpPr>
          <p:cNvPr id="175107" name="Rectangle 3"/>
          <p:cNvSpPr>
            <a:spLocks noGrp="1" noChangeArrowheads="1"/>
          </p:cNvSpPr>
          <p:nvPr>
            <p:ph type="title"/>
          </p:nvPr>
        </p:nvSpPr>
        <p:spPr>
          <a:xfrm>
            <a:off x="457200" y="274638"/>
            <a:ext cx="8229600" cy="631825"/>
          </a:xfrm>
          <a:solidFill>
            <a:srgbClr val="FF3300"/>
          </a:solidFill>
          <a:ln w="15875">
            <a:solidFill>
              <a:schemeClr val="tx1"/>
            </a:solidFill>
          </a:ln>
        </p:spPr>
        <p:txBody>
          <a:bodyPr/>
          <a:lstStyle/>
          <a:p>
            <a:pPr eaLnBrk="1" hangingPunct="1">
              <a:defRPr/>
            </a:pPr>
            <a:r>
              <a:rPr lang="en-US" sz="3200" smtClean="0"/>
              <a:t>Family</a:t>
            </a:r>
          </a:p>
        </p:txBody>
      </p:sp>
      <p:sp>
        <p:nvSpPr>
          <p:cNvPr id="20484"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3300"/>
          </a:solidFill>
          <a:ln w="9525">
            <a:noFill/>
            <a:miter lim="800000"/>
            <a:headEnd/>
            <a:tailEnd/>
          </a:ln>
        </p:spPr>
        <p:txBody>
          <a:bodyPr wrap="none" anchor="ctr"/>
          <a:lstStyle/>
          <a:p>
            <a:endParaRPr lang="en-CA"/>
          </a:p>
        </p:txBody>
      </p:sp>
      <p:pic>
        <p:nvPicPr>
          <p:cNvPr id="20485" name="Picture 6" descr="Picture7"/>
          <p:cNvPicPr>
            <a:picLocks noChangeAspect="1" noChangeArrowheads="1"/>
          </p:cNvPicPr>
          <p:nvPr/>
        </p:nvPicPr>
        <p:blipFill>
          <a:blip r:embed="rId5"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a:ln>
            <a:solidFill>
              <a:schemeClr val="tx1"/>
            </a:solidFill>
          </a:ln>
        </p:spPr>
        <p:txBody>
          <a:bodyPr/>
          <a:lstStyle/>
          <a:p>
            <a:pPr>
              <a:defRPr/>
            </a:pPr>
            <a:r>
              <a:rPr lang="en-CA" dirty="0" smtClean="0"/>
              <a:t>Family</a:t>
            </a:r>
            <a:endParaRPr lang="en-CA" dirty="0"/>
          </a:p>
        </p:txBody>
      </p:sp>
      <p:sp>
        <p:nvSpPr>
          <p:cNvPr id="3" name="Content Placeholder 2"/>
          <p:cNvSpPr>
            <a:spLocks noGrp="1"/>
          </p:cNvSpPr>
          <p:nvPr>
            <p:ph idx="1"/>
          </p:nvPr>
        </p:nvSpPr>
        <p:spPr/>
        <p:txBody>
          <a:bodyPr/>
          <a:lstStyle/>
          <a:p>
            <a:pPr>
              <a:defRPr/>
            </a:pPr>
            <a:r>
              <a:rPr lang="en-CA" sz="1800" b="1" u="sng" dirty="0" smtClean="0"/>
              <a:t>FASD Key Worker</a:t>
            </a:r>
            <a:endParaRPr lang="en-CA" sz="1800" dirty="0" smtClean="0"/>
          </a:p>
          <a:p>
            <a:pPr>
              <a:buFont typeface="Wingdings" pitchFamily="2" charset="2"/>
              <a:buNone/>
              <a:defRPr/>
            </a:pPr>
            <a:r>
              <a:rPr lang="en-CA" sz="1800" dirty="0" smtClean="0"/>
              <a:t>	</a:t>
            </a:r>
          </a:p>
          <a:p>
            <a:pPr>
              <a:buFont typeface="Wingdings" pitchFamily="2" charset="2"/>
              <a:buNone/>
              <a:defRPr/>
            </a:pPr>
            <a:r>
              <a:rPr lang="en-CA" sz="1800" dirty="0" smtClean="0"/>
              <a:t>	The FASD Key Worker provides information, advocacy and support to families who are parenting children and youth ages 0-19 who are diagnosed with FASD and/or Complex Developmental </a:t>
            </a:r>
            <a:r>
              <a:rPr lang="en-CA" sz="1800" dirty="0" err="1" smtClean="0"/>
              <a:t>Behaviors</a:t>
            </a:r>
            <a:r>
              <a:rPr lang="en-CA" sz="1800" dirty="0" smtClean="0"/>
              <a:t> Disorder (CDBD) or are suspected to have FAS CDBD. The program also offers a Peer Support Worker. A new Activities Group has been introduced on a regular basis. Open referral.</a:t>
            </a:r>
            <a:endParaRPr lang="en-CA" sz="1800" b="1" u="sng" dirty="0"/>
          </a:p>
        </p:txBody>
      </p:sp>
    </p:spTree>
  </p:cSld>
  <p:clrMapOvr>
    <a:masterClrMapping/>
  </p:clrMapOvr>
  <p:transition spd="slow"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323850" y="981075"/>
            <a:ext cx="8640763" cy="6335713"/>
          </a:xfrm>
        </p:spPr>
        <p:txBody>
          <a:bodyPr/>
          <a:lstStyle/>
          <a:p>
            <a:pPr eaLnBrk="1" hangingPunct="1">
              <a:lnSpc>
                <a:spcPct val="80000"/>
              </a:lnSpc>
              <a:buFont typeface="Wingdings" pitchFamily="2" charset="2"/>
              <a:buNone/>
              <a:defRPr/>
            </a:pPr>
            <a:r>
              <a:rPr lang="en-US" sz="1200" b="1" u="sng" dirty="0" smtClean="0">
                <a:hlinkClick r:id="rId2"/>
              </a:rPr>
              <a:t>Society of Organized Services</a:t>
            </a:r>
            <a:r>
              <a:rPr lang="en-US" sz="1200" b="1" dirty="0" smtClean="0">
                <a:hlinkClick r:id="rId2"/>
              </a:rPr>
              <a:t> </a:t>
            </a:r>
            <a:r>
              <a:rPr lang="en-US" sz="1200" b="1" dirty="0" smtClean="0"/>
              <a:t>(SOS)  - Parksville       245 </a:t>
            </a:r>
            <a:r>
              <a:rPr lang="en-US" sz="1200" b="1" dirty="0" err="1" smtClean="0"/>
              <a:t>Hirst</a:t>
            </a:r>
            <a:r>
              <a:rPr lang="en-US" sz="1200" b="1" dirty="0" smtClean="0"/>
              <a:t> Avenue</a:t>
            </a:r>
            <a:r>
              <a:rPr lang="en-US" sz="1200" dirty="0" smtClean="0"/>
              <a:t>       </a:t>
            </a:r>
            <a:r>
              <a:rPr lang="en-US" sz="1200" b="1" dirty="0" smtClean="0"/>
              <a:t>250-248-2093 (ext. 0) </a:t>
            </a:r>
          </a:p>
          <a:p>
            <a:pPr lvl="1" eaLnBrk="1" hangingPunct="1">
              <a:lnSpc>
                <a:spcPct val="80000"/>
              </a:lnSpc>
              <a:buFontTx/>
              <a:buNone/>
              <a:defRPr/>
            </a:pPr>
            <a:endParaRPr lang="en-US" sz="1200" b="1" u="sng" dirty="0" smtClean="0"/>
          </a:p>
          <a:p>
            <a:pPr lvl="1" eaLnBrk="1" hangingPunct="1">
              <a:lnSpc>
                <a:spcPct val="80000"/>
              </a:lnSpc>
              <a:buFontTx/>
              <a:buNone/>
              <a:defRPr/>
            </a:pPr>
            <a:r>
              <a:rPr lang="en-US" sz="900" b="1" u="sng" dirty="0" smtClean="0"/>
              <a:t>Middle School Night “MSN”</a:t>
            </a:r>
            <a:r>
              <a:rPr lang="en-US" sz="900" b="1" dirty="0" smtClean="0"/>
              <a:t> – </a:t>
            </a:r>
            <a:r>
              <a:rPr lang="en-US" sz="900" b="1" u="sng" dirty="0" smtClean="0"/>
              <a:t>Grades 6 to </a:t>
            </a:r>
            <a:r>
              <a:rPr lang="en-US" sz="900" b="1" dirty="0" smtClean="0"/>
              <a:t>8   (Drop-in)          Thursdays, 4:30 – 7:30</a:t>
            </a:r>
          </a:p>
          <a:p>
            <a:pPr lvl="1" eaLnBrk="1" hangingPunct="1">
              <a:lnSpc>
                <a:spcPct val="80000"/>
              </a:lnSpc>
              <a:buFontTx/>
              <a:buNone/>
              <a:defRPr/>
            </a:pPr>
            <a:r>
              <a:rPr lang="en-US" sz="900" b="1" dirty="0" smtClean="0"/>
              <a:t>	Eat, play, laugh! Activities, casual life-skills and more. Youth can sign-in, but parent/guardian must sign-out.</a:t>
            </a:r>
          </a:p>
          <a:p>
            <a:pPr lvl="1" eaLnBrk="1" hangingPunct="1">
              <a:lnSpc>
                <a:spcPct val="80000"/>
              </a:lnSpc>
              <a:buFontTx/>
              <a:buNone/>
              <a:defRPr/>
            </a:pPr>
            <a:endParaRPr lang="en-US" sz="100" b="1" dirty="0" smtClean="0"/>
          </a:p>
          <a:p>
            <a:pPr lvl="1" eaLnBrk="1" hangingPunct="1">
              <a:lnSpc>
                <a:spcPct val="80000"/>
              </a:lnSpc>
              <a:buFontTx/>
              <a:buNone/>
              <a:defRPr/>
            </a:pPr>
            <a:r>
              <a:rPr lang="en-US" sz="900" b="1" u="sng" dirty="0" smtClean="0"/>
              <a:t>Teen Night</a:t>
            </a:r>
            <a:r>
              <a:rPr lang="en-US" sz="900" b="1" dirty="0" smtClean="0"/>
              <a:t> –             </a:t>
            </a:r>
            <a:r>
              <a:rPr lang="en-US" sz="900" b="1" u="sng" dirty="0" smtClean="0"/>
              <a:t>Grades 9 – 12</a:t>
            </a:r>
            <a:r>
              <a:rPr lang="en-US" sz="900" b="1" dirty="0" smtClean="0"/>
              <a:t>	 (Drop-in)	                      Mondays,  3:00 - 8:00pm</a:t>
            </a:r>
          </a:p>
          <a:p>
            <a:pPr lvl="1" eaLnBrk="1" hangingPunct="1">
              <a:lnSpc>
                <a:spcPct val="80000"/>
              </a:lnSpc>
              <a:buFontTx/>
              <a:buNone/>
              <a:defRPr/>
            </a:pPr>
            <a:r>
              <a:rPr lang="en-US" sz="900" b="1" dirty="0" smtClean="0"/>
              <a:t>	Come hang out with your friends! Music, food, art activities &amp; more.  Youth are provided with an opportunity to 'express'. Free of judgment and grading, children and youth of all ages are offered a diversity of art forms in which to indulge their free spirit. Register with SOS. </a:t>
            </a:r>
          </a:p>
          <a:p>
            <a:pPr lvl="1" eaLnBrk="1" hangingPunct="1">
              <a:lnSpc>
                <a:spcPct val="80000"/>
              </a:lnSpc>
              <a:buFontTx/>
              <a:buNone/>
              <a:defRPr/>
            </a:pPr>
            <a:r>
              <a:rPr lang="en-US" sz="900" b="1" u="sng" dirty="0" smtClean="0"/>
              <a:t>Girl Talk</a:t>
            </a:r>
            <a:r>
              <a:rPr lang="en-US" sz="900" b="1" dirty="0" smtClean="0"/>
              <a:t>   --              </a:t>
            </a:r>
            <a:r>
              <a:rPr lang="en-US" sz="900" b="1" u="sng" dirty="0" smtClean="0"/>
              <a:t>8 - 10 year olds</a:t>
            </a:r>
            <a:r>
              <a:rPr lang="en-US" sz="900" b="1" dirty="0" smtClean="0"/>
              <a:t>   (Pre-register)                          Tuesdays 3:00pm – 5:00pm                  </a:t>
            </a:r>
            <a:br>
              <a:rPr lang="en-US" sz="900" b="1" dirty="0" smtClean="0"/>
            </a:br>
            <a:r>
              <a:rPr lang="en-US" sz="900" b="1" dirty="0" smtClean="0"/>
              <a:t>A time just for girls filled with fun activities, group discussions &amp; interesting projects. Parents must be present when participant joins the group for the first time to fill in registration and waivers. Fun, friendships and staying real. This activity based group encourages and inspires all girls to be strong, smart, and bold. Through support, accurate information and mentoring, girls can become clearer and more confident about who they are.    </a:t>
            </a:r>
          </a:p>
          <a:p>
            <a:pPr lvl="1" eaLnBrk="1" hangingPunct="1">
              <a:lnSpc>
                <a:spcPct val="80000"/>
              </a:lnSpc>
              <a:buFontTx/>
              <a:buNone/>
              <a:defRPr/>
            </a:pPr>
            <a:endParaRPr lang="en-US" sz="100" b="1" dirty="0" smtClean="0"/>
          </a:p>
          <a:p>
            <a:pPr lvl="1" eaLnBrk="1" hangingPunct="1">
              <a:lnSpc>
                <a:spcPct val="80000"/>
              </a:lnSpc>
              <a:buFontTx/>
              <a:buNone/>
              <a:defRPr/>
            </a:pPr>
            <a:r>
              <a:rPr lang="en-US" sz="900" b="1" u="sng" dirty="0" err="1" smtClean="0"/>
              <a:t>Guyz</a:t>
            </a:r>
            <a:r>
              <a:rPr lang="en-US" sz="900" b="1" u="sng" dirty="0" smtClean="0"/>
              <a:t> Time</a:t>
            </a:r>
            <a:r>
              <a:rPr lang="en-US" sz="900" b="1" dirty="0" smtClean="0"/>
              <a:t> -- 	</a:t>
            </a:r>
            <a:r>
              <a:rPr lang="en-US" sz="900" b="1" u="sng" dirty="0" smtClean="0"/>
              <a:t>8 - 10 year olds</a:t>
            </a:r>
            <a:r>
              <a:rPr lang="en-US" sz="900" b="1" dirty="0" smtClean="0"/>
              <a:t> (Pre-register) 		Tuesdays 3:00pm – 5:00pm	 	</a:t>
            </a:r>
          </a:p>
          <a:p>
            <a:pPr lvl="1" eaLnBrk="1" hangingPunct="1">
              <a:lnSpc>
                <a:spcPct val="80000"/>
              </a:lnSpc>
              <a:buFontTx/>
              <a:buNone/>
              <a:defRPr/>
            </a:pPr>
            <a:r>
              <a:rPr lang="en-US" sz="900" b="1" dirty="0" smtClean="0"/>
              <a:t>	Activity based group. Have fun and hang out, while developing communication, confidence and relationship skills. Parents must be present when participant joins the group for the first time in order to fill in registration and waivers. Navigating the social pressures of youth, enjoy some hangout time and get the scoop on stuff you like, while you explore some of the issues that currently present challenges. Meet some new friends and have fun.</a:t>
            </a:r>
            <a:r>
              <a:rPr lang="en-US" sz="900" dirty="0" smtClean="0"/>
              <a:t> </a:t>
            </a:r>
            <a:br>
              <a:rPr lang="en-US" sz="900" dirty="0" smtClean="0"/>
            </a:br>
            <a:endParaRPr lang="en-US" sz="900" dirty="0" smtClean="0"/>
          </a:p>
          <a:p>
            <a:pPr lvl="1" eaLnBrk="1" hangingPunct="1">
              <a:lnSpc>
                <a:spcPct val="80000"/>
              </a:lnSpc>
              <a:buFontTx/>
              <a:buNone/>
              <a:defRPr/>
            </a:pPr>
            <a:r>
              <a:rPr lang="en-US" sz="900" u="sng" dirty="0" smtClean="0"/>
              <a:t>TOTAMS-   </a:t>
            </a:r>
            <a:r>
              <a:rPr lang="en-US" sz="900" dirty="0" smtClean="0"/>
              <a:t>                         Preschool ( Drop in)                                                                                 Wednesdays &amp; Thursdays 9:15 to 11:15 am</a:t>
            </a:r>
            <a:br>
              <a:rPr lang="en-US" sz="900" dirty="0" smtClean="0"/>
            </a:br>
            <a:r>
              <a:rPr lang="en-US" sz="900" dirty="0" smtClean="0"/>
              <a:t>Time out for tots and moms. Interactive play, snack included. </a:t>
            </a:r>
            <a:endParaRPr lang="en-US" sz="900" b="1" dirty="0" smtClean="0"/>
          </a:p>
          <a:p>
            <a:pPr lvl="1" eaLnBrk="1" hangingPunct="1">
              <a:lnSpc>
                <a:spcPct val="80000"/>
              </a:lnSpc>
              <a:buFont typeface="Wingdings" pitchFamily="2" charset="2"/>
              <a:buNone/>
              <a:defRPr/>
            </a:pPr>
            <a:endParaRPr lang="en-US" sz="900" b="1" dirty="0" smtClean="0"/>
          </a:p>
          <a:p>
            <a:pPr lvl="1" eaLnBrk="1" hangingPunct="1">
              <a:lnSpc>
                <a:spcPct val="80000"/>
              </a:lnSpc>
              <a:buFont typeface="Wingdings" pitchFamily="2" charset="2"/>
              <a:buNone/>
              <a:defRPr/>
            </a:pPr>
            <a:endParaRPr lang="en-US" sz="900" b="1" u="sng" dirty="0" smtClean="0"/>
          </a:p>
          <a:p>
            <a:pPr lvl="1" eaLnBrk="1" hangingPunct="1">
              <a:lnSpc>
                <a:spcPct val="80000"/>
              </a:lnSpc>
              <a:buFont typeface="Wingdings" pitchFamily="2" charset="2"/>
              <a:buNone/>
              <a:defRPr/>
            </a:pPr>
            <a:endParaRPr lang="en-US" sz="900" b="1" u="sng" dirty="0" smtClean="0"/>
          </a:p>
          <a:p>
            <a:pPr lvl="1" eaLnBrk="1" hangingPunct="1">
              <a:lnSpc>
                <a:spcPct val="80000"/>
              </a:lnSpc>
              <a:buFont typeface="Wingdings" pitchFamily="2" charset="2"/>
              <a:buNone/>
              <a:defRPr/>
            </a:pPr>
            <a:endParaRPr lang="en-US" sz="900" b="1" u="sng" dirty="0" smtClean="0"/>
          </a:p>
          <a:p>
            <a:pPr eaLnBrk="1" hangingPunct="1">
              <a:lnSpc>
                <a:spcPct val="80000"/>
              </a:lnSpc>
              <a:buFont typeface="Wingdings" pitchFamily="2" charset="2"/>
              <a:buNone/>
              <a:defRPr/>
            </a:pPr>
            <a:r>
              <a:rPr lang="en-US" sz="1000" b="1" dirty="0" smtClean="0"/>
              <a:t>   </a:t>
            </a:r>
          </a:p>
        </p:txBody>
      </p:sp>
      <p:sp>
        <p:nvSpPr>
          <p:cNvPr id="67590" name="Rectangle 6"/>
          <p:cNvSpPr>
            <a:spLocks noChangeArrowheads="1"/>
          </p:cNvSpPr>
          <p:nvPr/>
        </p:nvSpPr>
        <p:spPr bwMode="auto">
          <a:xfrm>
            <a:off x="457200" y="274638"/>
            <a:ext cx="8229600" cy="633412"/>
          </a:xfrm>
          <a:prstGeom prst="rect">
            <a:avLst/>
          </a:prstGeom>
          <a:solidFill>
            <a:srgbClr val="FFCC00"/>
          </a:solidFill>
          <a:ln w="15875">
            <a:solidFill>
              <a:schemeClr val="tx1"/>
            </a:solidFill>
            <a:miter lim="800000"/>
            <a:headEnd/>
            <a:tailEnd/>
          </a:ln>
          <a:effectLst/>
        </p:spPr>
        <p:txBody>
          <a:bodyPr anchor="ctr"/>
          <a:lstStyle/>
          <a:p>
            <a:pPr eaLnBrk="1" hangingPunct="1">
              <a:defRPr/>
            </a:pPr>
            <a:r>
              <a:rPr lang="en-US" sz="3200" b="1">
                <a:effectLst>
                  <a:outerShdw blurRad="38100" dist="38100" dir="2700000" algn="tl">
                    <a:srgbClr val="000000"/>
                  </a:outerShdw>
                </a:effectLst>
              </a:rPr>
              <a:t>Social Groups</a:t>
            </a:r>
          </a:p>
        </p:txBody>
      </p:sp>
      <p:sp>
        <p:nvSpPr>
          <p:cNvPr id="22532" name="AutoShape 9">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CC00"/>
          </a:solidFill>
          <a:ln w="9525">
            <a:noFill/>
            <a:miter lim="800000"/>
            <a:headEnd/>
            <a:tailEnd/>
          </a:ln>
        </p:spPr>
        <p:txBody>
          <a:bodyPr wrap="none" anchor="ctr"/>
          <a:lstStyle/>
          <a:p>
            <a:endParaRPr lang="en-CA"/>
          </a:p>
        </p:txBody>
      </p:sp>
      <p:pic>
        <p:nvPicPr>
          <p:cNvPr id="22533" name="Picture 11" descr="Picture7"/>
          <p:cNvPicPr>
            <a:picLocks noChangeAspect="1" noChangeArrowheads="1"/>
          </p:cNvPicPr>
          <p:nvPr/>
        </p:nvPicPr>
        <p:blipFill>
          <a:blip r:embed="rId3"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457200" y="274638"/>
            <a:ext cx="8229600" cy="631825"/>
          </a:xfrm>
          <a:solidFill>
            <a:srgbClr val="FF0000"/>
          </a:solidFill>
          <a:ln w="15875">
            <a:solidFill>
              <a:schemeClr val="tx1"/>
            </a:solidFill>
          </a:ln>
        </p:spPr>
        <p:txBody>
          <a:bodyPr/>
          <a:lstStyle/>
          <a:p>
            <a:pPr eaLnBrk="1" hangingPunct="1">
              <a:defRPr/>
            </a:pPr>
            <a:r>
              <a:rPr lang="en-US" sz="3200" smtClean="0">
                <a:solidFill>
                  <a:schemeClr val="tx1"/>
                </a:solidFill>
              </a:rPr>
              <a:t>Food</a:t>
            </a:r>
          </a:p>
        </p:txBody>
      </p:sp>
      <p:sp>
        <p:nvSpPr>
          <p:cNvPr id="3075" name="Rectangle 3"/>
          <p:cNvSpPr>
            <a:spLocks noGrp="1" noChangeArrowheads="1"/>
          </p:cNvSpPr>
          <p:nvPr>
            <p:ph type="body" idx="1"/>
          </p:nvPr>
        </p:nvSpPr>
        <p:spPr>
          <a:xfrm>
            <a:off x="395288" y="1052513"/>
            <a:ext cx="8137525" cy="5472112"/>
          </a:xfrm>
        </p:spPr>
        <p:txBody>
          <a:bodyPr/>
          <a:lstStyle/>
          <a:p>
            <a:pPr eaLnBrk="1" hangingPunct="1">
              <a:lnSpc>
                <a:spcPct val="80000"/>
              </a:lnSpc>
              <a:buFont typeface="Wingdings" pitchFamily="2" charset="2"/>
              <a:buNone/>
              <a:defRPr/>
            </a:pPr>
            <a:r>
              <a:rPr lang="en-US" sz="1400" b="1" u="sng" dirty="0" smtClean="0"/>
              <a:t>Salvation Army</a:t>
            </a:r>
            <a:r>
              <a:rPr lang="en-US" sz="1400" b="1" dirty="0" smtClean="0"/>
              <a:t> (Parksville) – 250-248-8794</a:t>
            </a:r>
          </a:p>
          <a:p>
            <a:pPr eaLnBrk="1" hangingPunct="1">
              <a:lnSpc>
                <a:spcPct val="80000"/>
              </a:lnSpc>
              <a:buFont typeface="Wingdings" pitchFamily="2" charset="2"/>
              <a:buNone/>
              <a:defRPr/>
            </a:pPr>
            <a:r>
              <a:rPr lang="en-US" sz="1200" b="1" dirty="0" smtClean="0"/>
              <a:t>	</a:t>
            </a:r>
            <a:r>
              <a:rPr lang="en-US" sz="1200" b="1" u="sng" dirty="0" smtClean="0"/>
              <a:t>Lunch</a:t>
            </a:r>
            <a:r>
              <a:rPr lang="en-US" sz="1200" b="1" dirty="0" smtClean="0"/>
              <a:t> – 11:15am – 1:15pm - Monday, Wednesday, Friday – 187 Alberni Highway</a:t>
            </a:r>
          </a:p>
          <a:p>
            <a:pPr eaLnBrk="1" hangingPunct="1">
              <a:lnSpc>
                <a:spcPct val="80000"/>
              </a:lnSpc>
              <a:buFont typeface="Wingdings" pitchFamily="2" charset="2"/>
              <a:buNone/>
              <a:defRPr/>
            </a:pPr>
            <a:r>
              <a:rPr lang="en-US" sz="1200" b="1" dirty="0" smtClean="0"/>
              <a:t>	</a:t>
            </a:r>
            <a:r>
              <a:rPr lang="en-US" sz="1200" b="1" u="sng" dirty="0" smtClean="0"/>
              <a:t>Food Bank</a:t>
            </a:r>
            <a:r>
              <a:rPr lang="en-US" sz="1200" b="1" dirty="0" smtClean="0"/>
              <a:t> - 9am - 4pm -  Tuesday &amp; Thursday (phone for appointment)  - 8861 </a:t>
            </a:r>
            <a:r>
              <a:rPr lang="en-US" sz="1200" b="1" dirty="0" err="1" smtClean="0"/>
              <a:t>Wembley</a:t>
            </a:r>
            <a:r>
              <a:rPr lang="en-US" sz="1200" b="1" dirty="0" smtClean="0"/>
              <a:t> Rd.</a:t>
            </a:r>
          </a:p>
          <a:p>
            <a:pPr eaLnBrk="1" hangingPunct="1">
              <a:lnSpc>
                <a:spcPct val="80000"/>
              </a:lnSpc>
              <a:buFont typeface="Wingdings" pitchFamily="2" charset="2"/>
              <a:buNone/>
              <a:defRPr/>
            </a:pPr>
            <a:endParaRPr lang="en-US" sz="1200" b="1" u="sng" dirty="0" smtClean="0"/>
          </a:p>
          <a:p>
            <a:pPr eaLnBrk="1" hangingPunct="1">
              <a:lnSpc>
                <a:spcPct val="80000"/>
              </a:lnSpc>
              <a:buFont typeface="Wingdings" pitchFamily="2" charset="2"/>
              <a:buNone/>
              <a:defRPr/>
            </a:pPr>
            <a:r>
              <a:rPr lang="en-US" sz="1400" b="1" u="sng" dirty="0" smtClean="0"/>
              <a:t>St. Stephen’s Church</a:t>
            </a:r>
            <a:r>
              <a:rPr lang="en-US" sz="1400" b="1" dirty="0" smtClean="0"/>
              <a:t> - 150 Village Way - Qualicum Beach – 250-752-9831</a:t>
            </a:r>
          </a:p>
          <a:p>
            <a:pPr eaLnBrk="1" hangingPunct="1">
              <a:lnSpc>
                <a:spcPct val="80000"/>
              </a:lnSpc>
              <a:buFont typeface="Wingdings" pitchFamily="2" charset="2"/>
              <a:buNone/>
              <a:defRPr/>
            </a:pPr>
            <a:r>
              <a:rPr lang="en-US" sz="1200" b="1" dirty="0" smtClean="0"/>
              <a:t>	</a:t>
            </a:r>
            <a:r>
              <a:rPr lang="en-US" sz="1200" b="1" u="sng" dirty="0" smtClean="0"/>
              <a:t>Lunch</a:t>
            </a:r>
            <a:r>
              <a:rPr lang="en-US" sz="1200" b="1" dirty="0" smtClean="0"/>
              <a:t> – 11:15am – 1pm Thursdays/ </a:t>
            </a:r>
            <a:r>
              <a:rPr lang="en-US" sz="1200" b="1" u="sng" dirty="0" smtClean="0"/>
              <a:t>Dinner</a:t>
            </a:r>
            <a:r>
              <a:rPr lang="en-US" sz="1200" b="1" dirty="0" smtClean="0"/>
              <a:t> – 5:00 to 7:00 pm , every third Tuesday of the month.</a:t>
            </a:r>
          </a:p>
          <a:p>
            <a:pP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r>
              <a:rPr lang="en-US" sz="1400" b="1" u="sng" dirty="0" smtClean="0"/>
              <a:t>Loaves and Fishes</a:t>
            </a:r>
            <a:r>
              <a:rPr lang="en-US" sz="1400" b="1" dirty="0" smtClean="0"/>
              <a:t> - Nanaimo 		(250) 754-8347</a:t>
            </a:r>
            <a:r>
              <a:rPr lang="en-US" sz="1400" dirty="0" smtClean="0"/>
              <a:t> </a:t>
            </a:r>
            <a:endParaRPr lang="en-US" sz="1400" b="1" dirty="0" smtClean="0"/>
          </a:p>
          <a:p>
            <a:pPr eaLnBrk="1" hangingPunct="1">
              <a:lnSpc>
                <a:spcPct val="80000"/>
              </a:lnSpc>
              <a:buFont typeface="Wingdings" pitchFamily="2" charset="2"/>
              <a:buNone/>
              <a:defRPr/>
            </a:pPr>
            <a:r>
              <a:rPr lang="en-US" sz="1400" b="1" dirty="0" smtClean="0"/>
              <a:t>	</a:t>
            </a:r>
            <a:r>
              <a:rPr lang="en-US" sz="1200" b="1" dirty="0" smtClean="0"/>
              <a:t>1009 Farquhar Street</a:t>
            </a:r>
            <a:br>
              <a:rPr lang="en-US" sz="1200" b="1" dirty="0" smtClean="0"/>
            </a:br>
            <a:r>
              <a:rPr lang="en-US" sz="1200" b="1" dirty="0" smtClean="0"/>
              <a:t>Nanaimo, BC V9R 2G2</a:t>
            </a:r>
            <a:br>
              <a:rPr lang="en-US" sz="1200" b="1" dirty="0" smtClean="0"/>
            </a:br>
            <a:r>
              <a:rPr lang="en-US" sz="1200" b="1" u="sng" dirty="0" smtClean="0"/>
              <a:t>Food Bank</a:t>
            </a:r>
            <a:r>
              <a:rPr lang="en-US" sz="1200" b="1" dirty="0" smtClean="0"/>
              <a:t> – Monday 5-7, Wednesday 10-12, Thursday 1-3</a:t>
            </a:r>
          </a:p>
          <a:p>
            <a:pPr eaLnBrk="1" hangingPunct="1">
              <a:lnSpc>
                <a:spcPct val="80000"/>
              </a:lnSpc>
              <a:buFont typeface="Wingdings" pitchFamily="2" charset="2"/>
              <a:buNone/>
              <a:defRPr/>
            </a:pPr>
            <a:endParaRPr lang="en-US" sz="1200" b="1" u="sng" dirty="0" smtClean="0"/>
          </a:p>
          <a:p>
            <a:pPr eaLnBrk="1" hangingPunct="1">
              <a:lnSpc>
                <a:spcPct val="80000"/>
              </a:lnSpc>
              <a:buFont typeface="Wingdings" pitchFamily="2" charset="2"/>
              <a:buNone/>
              <a:defRPr/>
            </a:pPr>
            <a:r>
              <a:rPr lang="en-US" sz="1400" b="1" u="sng" dirty="0" smtClean="0">
                <a:hlinkClick r:id="rId2"/>
              </a:rPr>
              <a:t>7-10 Club</a:t>
            </a:r>
            <a:r>
              <a:rPr lang="en-US" sz="1400" b="1" dirty="0" smtClean="0"/>
              <a:t> - Nanaimo 			250-714-0917 	</a:t>
            </a:r>
            <a:r>
              <a:rPr lang="en-US" sz="1400" b="1" dirty="0" smtClean="0">
                <a:hlinkClick r:id="rId3"/>
              </a:rPr>
              <a:t>admin@nanaimo710club.org</a:t>
            </a:r>
            <a:r>
              <a:rPr lang="en-US" sz="1600" b="1" dirty="0" smtClean="0"/>
              <a:t> </a:t>
            </a:r>
          </a:p>
          <a:p>
            <a:pPr eaLnBrk="1" hangingPunct="1">
              <a:lnSpc>
                <a:spcPct val="80000"/>
              </a:lnSpc>
              <a:buFont typeface="Wingdings" pitchFamily="2" charset="2"/>
              <a:buNone/>
              <a:defRPr/>
            </a:pPr>
            <a:r>
              <a:rPr lang="en-US" sz="1200" b="1" dirty="0" smtClean="0"/>
              <a:t>	</a:t>
            </a:r>
            <a:r>
              <a:rPr lang="en-US" sz="1200" b="1" u="sng" dirty="0" smtClean="0"/>
              <a:t>Breakfast/Bag Lunch</a:t>
            </a:r>
            <a:r>
              <a:rPr lang="en-US" sz="1200" b="1" dirty="0" smtClean="0"/>
              <a:t> – 7am – 10am Monday – Friday</a:t>
            </a:r>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400" b="1" u="sng" dirty="0" smtClean="0"/>
              <a:t>FRA – </a:t>
            </a:r>
            <a:r>
              <a:rPr lang="en-US" sz="1400" b="1" u="sng" dirty="0" err="1" smtClean="0"/>
              <a:t>Kwalikum</a:t>
            </a:r>
            <a:r>
              <a:rPr lang="en-US" sz="1400" b="1" u="sng" dirty="0" smtClean="0"/>
              <a:t> Secondary School Lunch Program</a:t>
            </a:r>
            <a:r>
              <a:rPr lang="en-US" sz="1400" b="1" dirty="0" smtClean="0"/>
              <a:t>  - 	Contact:	250-752-6766 – ext. 401</a:t>
            </a:r>
          </a:p>
          <a:p>
            <a:pPr eaLnBrk="1" hangingPunct="1">
              <a:lnSpc>
                <a:spcPct val="80000"/>
              </a:lnSpc>
              <a:buFont typeface="Wingdings" pitchFamily="2" charset="2"/>
              <a:buNone/>
              <a:defRPr/>
            </a:pPr>
            <a:r>
              <a:rPr lang="en-US" sz="1200" b="1" dirty="0" smtClean="0"/>
              <a:t>	A free cold lunch (sandwich/wrap, fruit, juice/water) is served for KSS students each Tuesday at 11:15am at the top of the “chip trail”. 50 lunches are provided (quantity often disappears within 10-15 minutes). Prepped and served by FRA Youth Outreach staff and KSS students.</a:t>
            </a:r>
          </a:p>
          <a:p>
            <a:pPr eaLnBrk="1" hangingPunct="1">
              <a:lnSpc>
                <a:spcPct val="80000"/>
              </a:lnSpc>
              <a:buFont typeface="Wingdings" pitchFamily="2" charset="2"/>
              <a:buNone/>
              <a:defRPr/>
            </a:pPr>
            <a:r>
              <a:rPr lang="en-US" sz="1200" b="1" dirty="0" smtClean="0"/>
              <a:t>	</a:t>
            </a:r>
            <a:endParaRPr lang="en-US" sz="1200" b="1" u="sng" dirty="0" smtClean="0"/>
          </a:p>
          <a:p>
            <a:pPr eaLnBrk="1" hangingPunct="1">
              <a:lnSpc>
                <a:spcPct val="80000"/>
              </a:lnSpc>
              <a:buFont typeface="Wingdings" pitchFamily="2" charset="2"/>
              <a:buNone/>
              <a:defRPr/>
            </a:pPr>
            <a:r>
              <a:rPr lang="en-US" sz="1400" b="1" u="sng" dirty="0" smtClean="0"/>
              <a:t>Society of Organized Services (SOS)</a:t>
            </a:r>
            <a:r>
              <a:rPr lang="en-US" sz="1400" b="1" dirty="0" smtClean="0"/>
              <a:t> - Parksville       245 </a:t>
            </a:r>
            <a:r>
              <a:rPr lang="en-US" sz="1400" b="1" dirty="0" err="1" smtClean="0"/>
              <a:t>Hirst</a:t>
            </a:r>
            <a:r>
              <a:rPr lang="en-US" sz="1400" b="1" dirty="0" smtClean="0"/>
              <a:t> Avenue</a:t>
            </a:r>
            <a:r>
              <a:rPr lang="en-US" sz="1400" dirty="0" smtClean="0"/>
              <a:t>       </a:t>
            </a:r>
            <a:r>
              <a:rPr lang="en-US" sz="1400" b="1" dirty="0" smtClean="0"/>
              <a:t>250-248-2093 (ext. 0)</a:t>
            </a:r>
            <a:endParaRPr lang="en-US" sz="1400" b="1" u="sng" dirty="0" smtClean="0"/>
          </a:p>
          <a:p>
            <a:pPr eaLnBrk="1" hangingPunct="1">
              <a:lnSpc>
                <a:spcPct val="80000"/>
              </a:lnSpc>
              <a:buFont typeface="Wingdings" pitchFamily="2" charset="2"/>
              <a:buNone/>
              <a:defRPr/>
            </a:pPr>
            <a:r>
              <a:rPr lang="en-US" sz="1400" b="1" dirty="0" smtClean="0"/>
              <a:t>	</a:t>
            </a:r>
            <a:r>
              <a:rPr lang="en-US" sz="1200" b="1" dirty="0" smtClean="0"/>
              <a:t>Food is always provided at their </a:t>
            </a:r>
            <a:r>
              <a:rPr lang="en-US" sz="1200" b="1" dirty="0" smtClean="0">
                <a:hlinkClick r:id="rId4" action="ppaction://hlinksldjump"/>
              </a:rPr>
              <a:t>youth/teen drop-in programs and events.</a:t>
            </a:r>
            <a:endParaRPr lang="en-US" sz="1200" b="1" dirty="0" smtClean="0"/>
          </a:p>
          <a:p>
            <a:pPr eaLnBrk="1" hangingPunct="1">
              <a:lnSpc>
                <a:spcPct val="80000"/>
              </a:lnSpc>
              <a:buFont typeface="Wingdings" pitchFamily="2" charset="2"/>
              <a:buNone/>
              <a:defRPr/>
            </a:pPr>
            <a:r>
              <a:rPr lang="en-US" sz="1200" b="1" dirty="0" smtClean="0"/>
              <a:t>         </a:t>
            </a:r>
            <a:r>
              <a:rPr lang="en-US" sz="1200" b="1" u="sng" dirty="0" smtClean="0"/>
              <a:t>Meals on Wheels- </a:t>
            </a:r>
            <a:r>
              <a:rPr lang="en-US" sz="1200" b="1" dirty="0" smtClean="0"/>
              <a:t>( SOS) – </a:t>
            </a:r>
            <a:r>
              <a:rPr lang="en-US" sz="1200" b="1" dirty="0" err="1" smtClean="0"/>
              <a:t>Parksville</a:t>
            </a:r>
            <a:r>
              <a:rPr lang="en-US" sz="1200" b="1" dirty="0" smtClean="0"/>
              <a:t>  (250) 248-2093 (ext. 225)</a:t>
            </a:r>
          </a:p>
          <a:p>
            <a:pPr eaLnBrk="1" hangingPunct="1">
              <a:lnSpc>
                <a:spcPct val="80000"/>
              </a:lnSpc>
              <a:buFont typeface="Wingdings" pitchFamily="2" charset="2"/>
              <a:buNone/>
              <a:defRPr/>
            </a:pPr>
            <a:r>
              <a:rPr lang="en-US" sz="1200" b="1" dirty="0" smtClean="0"/>
              <a:t>	Delivers hot meals                    </a:t>
            </a:r>
          </a:p>
          <a:p>
            <a:pPr eaLnBrk="1" hangingPunct="1">
              <a:lnSpc>
                <a:spcPct val="80000"/>
              </a:lnSpc>
              <a:buFont typeface="Wingdings" pitchFamily="2" charset="2"/>
              <a:buNone/>
              <a:defRPr/>
            </a:pPr>
            <a:r>
              <a:rPr lang="en-US" sz="1200" b="1" u="sng" dirty="0" smtClean="0"/>
              <a:t>Teens in Transition (TNT) SOS</a:t>
            </a:r>
            <a:r>
              <a:rPr lang="en-US" sz="1200" b="1" dirty="0" smtClean="0"/>
              <a:t> – Parksville</a:t>
            </a:r>
          </a:p>
          <a:p>
            <a:pPr eaLnBrk="1" hangingPunct="1">
              <a:lnSpc>
                <a:spcPct val="80000"/>
              </a:lnSpc>
              <a:buFont typeface="Wingdings" pitchFamily="2" charset="2"/>
              <a:buNone/>
              <a:defRPr/>
            </a:pPr>
            <a:r>
              <a:rPr lang="en-US" sz="1200" b="1" dirty="0" smtClean="0"/>
              <a:t>	For teens age 17-20,  Fridays from 5:30 – 8:30 – Dinner Provided</a:t>
            </a:r>
          </a:p>
          <a:p>
            <a:pPr eaLnBrk="1" hangingPunct="1">
              <a:lnSpc>
                <a:spcPct val="80000"/>
              </a:lnSpc>
              <a:buFont typeface="Wingdings" pitchFamily="2" charset="2"/>
              <a:buNone/>
              <a:defRPr/>
            </a:pPr>
            <a:r>
              <a:rPr lang="en-US" sz="1200" b="1" dirty="0" smtClean="0"/>
              <a:t>	Focuses on transitioning teens into adulthood</a:t>
            </a:r>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endParaRPr lang="en-US" sz="1200" b="1" dirty="0" smtClean="0"/>
          </a:p>
        </p:txBody>
      </p:sp>
      <p:sp>
        <p:nvSpPr>
          <p:cNvPr id="5124"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0000"/>
          </a:solidFill>
          <a:ln w="9525">
            <a:noFill/>
            <a:miter lim="800000"/>
            <a:headEnd/>
            <a:tailEnd/>
          </a:ln>
        </p:spPr>
        <p:txBody>
          <a:bodyPr wrap="none" anchor="ctr"/>
          <a:lstStyle/>
          <a:p>
            <a:endParaRPr lang="en-CA"/>
          </a:p>
        </p:txBody>
      </p:sp>
      <p:pic>
        <p:nvPicPr>
          <p:cNvPr id="5125" name="Picture 7" descr="Picture7"/>
          <p:cNvPicPr>
            <a:picLocks noChangeAspect="1" noChangeArrowheads="1"/>
          </p:cNvPicPr>
          <p:nvPr/>
        </p:nvPicPr>
        <p:blipFill>
          <a:blip r:embed="rId5"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323850" y="1052513"/>
            <a:ext cx="8362950" cy="5184775"/>
          </a:xfrm>
        </p:spPr>
        <p:txBody>
          <a:bodyPr/>
          <a:lstStyle/>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u="sng" dirty="0" smtClean="0"/>
              <a:t>Pre-School Art</a:t>
            </a:r>
            <a:r>
              <a:rPr lang="en-US" sz="1400" b="1" dirty="0" smtClean="0"/>
              <a:t> (SOS) – Parksville 		250-248-2093 (ext. 0) </a:t>
            </a:r>
          </a:p>
          <a:p>
            <a:pPr eaLnBrk="1" hangingPunct="1">
              <a:lnSpc>
                <a:spcPct val="80000"/>
              </a:lnSpc>
              <a:buFont typeface="Wingdings" pitchFamily="2" charset="2"/>
              <a:buNone/>
              <a:defRPr/>
            </a:pPr>
            <a:r>
              <a:rPr lang="en-US" sz="1400" b="1" dirty="0" smtClean="0"/>
              <a:t>	</a:t>
            </a:r>
            <a:r>
              <a:rPr lang="en-US" sz="1200" b="1" u="sng" dirty="0" smtClean="0"/>
              <a:t>Tuesdays 9:15am-11:15am</a:t>
            </a:r>
            <a:r>
              <a:rPr lang="en-US" sz="1200" b="1" dirty="0" smtClean="0"/>
              <a:t> (Drop-in)</a:t>
            </a:r>
            <a:endParaRPr lang="en-US" sz="1200" b="1" u="sng" dirty="0" smtClean="0"/>
          </a:p>
          <a:p>
            <a:pPr eaLnBrk="1" hangingPunct="1">
              <a:lnSpc>
                <a:spcPct val="80000"/>
              </a:lnSpc>
              <a:buFont typeface="Wingdings" pitchFamily="2" charset="2"/>
              <a:buNone/>
              <a:defRPr/>
            </a:pPr>
            <a:r>
              <a:rPr lang="en-US" sz="1200" b="1" dirty="0" smtClean="0"/>
              <a:t>	Let your kids explore the messy side of art. Glitter and glue, paint and clay, cutting and </a:t>
            </a:r>
            <a:r>
              <a:rPr lang="en-US" sz="1200" b="1" dirty="0" err="1" smtClean="0"/>
              <a:t>colouring</a:t>
            </a:r>
            <a:r>
              <a:rPr lang="en-US" sz="1200" b="1" dirty="0" smtClean="0"/>
              <a:t>…. See your child’s fine motor skills develop while they experience art in its many forms.</a:t>
            </a:r>
            <a:endParaRPr lang="en-US" sz="1400" b="1" dirty="0" smtClean="0"/>
          </a:p>
          <a:p>
            <a:pP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endParaRPr lang="en-US" sz="1400" b="1" u="sng" dirty="0"/>
          </a:p>
          <a:p>
            <a:pPr eaLnBrk="1" hangingPunct="1">
              <a:lnSpc>
                <a:spcPct val="80000"/>
              </a:lnSpc>
              <a:buFont typeface="Wingdings" pitchFamily="2" charset="2"/>
              <a:buNone/>
              <a:defRPr/>
            </a:pPr>
            <a:r>
              <a:rPr lang="en-US" sz="1400" b="1" u="sng" dirty="0" smtClean="0"/>
              <a:t>“The Hand” Youth Action Committee</a:t>
            </a:r>
            <a:r>
              <a:rPr lang="en-US" sz="1400" b="1" dirty="0" smtClean="0"/>
              <a:t>                    250-752- 7202</a:t>
            </a:r>
            <a:endParaRPr lang="en-US" sz="1400" b="1" u="sng" dirty="0" smtClean="0"/>
          </a:p>
          <a:p>
            <a:pPr eaLnBrk="1" hangingPunct="1">
              <a:lnSpc>
                <a:spcPct val="80000"/>
              </a:lnSpc>
              <a:buFont typeface="Wingdings" pitchFamily="2" charset="2"/>
              <a:buNone/>
              <a:defRPr/>
            </a:pPr>
            <a:endParaRPr lang="en-US" sz="1400" dirty="0" smtClean="0"/>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	</a:t>
            </a:r>
            <a:endParaRPr lang="en-US" sz="1200" b="1" i="1" u="sng" dirty="0" smtClean="0"/>
          </a:p>
          <a:p>
            <a:pPr eaLnBrk="1" hangingPunct="1">
              <a:lnSpc>
                <a:spcPct val="80000"/>
              </a:lnSpc>
              <a:defRPr/>
            </a:pPr>
            <a:endParaRPr lang="en-US" sz="1200" b="1" i="1" u="sng" dirty="0" smtClean="0"/>
          </a:p>
          <a:p>
            <a:pPr eaLnBrk="1" hangingPunct="1">
              <a:lnSpc>
                <a:spcPct val="80000"/>
              </a:lnSpc>
              <a:defRPr/>
            </a:pPr>
            <a:endParaRPr lang="en-US" sz="2800" dirty="0" smtClean="0"/>
          </a:p>
        </p:txBody>
      </p:sp>
      <p:sp>
        <p:nvSpPr>
          <p:cNvPr id="83971" name="Rectangle 3"/>
          <p:cNvSpPr>
            <a:spLocks noChangeArrowheads="1"/>
          </p:cNvSpPr>
          <p:nvPr/>
        </p:nvSpPr>
        <p:spPr bwMode="auto">
          <a:xfrm>
            <a:off x="457200" y="274638"/>
            <a:ext cx="8229600" cy="633412"/>
          </a:xfrm>
          <a:prstGeom prst="rect">
            <a:avLst/>
          </a:prstGeom>
          <a:solidFill>
            <a:srgbClr val="FFCC00"/>
          </a:solidFill>
          <a:ln w="15875">
            <a:solidFill>
              <a:schemeClr val="tx1"/>
            </a:solidFill>
            <a:miter lim="800000"/>
            <a:headEnd/>
            <a:tailEnd/>
          </a:ln>
          <a:effectLst/>
        </p:spPr>
        <p:txBody>
          <a:bodyPr anchor="ctr"/>
          <a:lstStyle/>
          <a:p>
            <a:pPr eaLnBrk="1" hangingPunct="1">
              <a:defRPr/>
            </a:pPr>
            <a:r>
              <a:rPr lang="en-US" sz="3200" b="1">
                <a:effectLst>
                  <a:outerShdw blurRad="38100" dist="38100" dir="2700000" algn="tl">
                    <a:srgbClr val="000000"/>
                  </a:outerShdw>
                </a:effectLst>
              </a:rPr>
              <a:t>Art Groups</a:t>
            </a:r>
          </a:p>
        </p:txBody>
      </p:sp>
      <p:sp>
        <p:nvSpPr>
          <p:cNvPr id="23556"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CC00"/>
          </a:solidFill>
          <a:ln w="9525">
            <a:noFill/>
            <a:miter lim="800000"/>
            <a:headEnd/>
            <a:tailEnd/>
          </a:ln>
        </p:spPr>
        <p:txBody>
          <a:bodyPr wrap="none" anchor="ctr"/>
          <a:lstStyle/>
          <a:p>
            <a:endParaRPr lang="en-CA"/>
          </a:p>
        </p:txBody>
      </p:sp>
      <p:pic>
        <p:nvPicPr>
          <p:cNvPr id="23557" name="Picture 6" descr="Picture7"/>
          <p:cNvPicPr>
            <a:picLocks noChangeAspect="1" noChangeArrowheads="1"/>
          </p:cNvPicPr>
          <p:nvPr/>
        </p:nvPicPr>
        <p:blipFill>
          <a:blip r:embed="rId2"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95288" y="1600200"/>
            <a:ext cx="8291512" cy="4997450"/>
          </a:xfrm>
        </p:spPr>
        <p:txBody>
          <a:bodyPr/>
          <a:lstStyle/>
          <a:p>
            <a:pPr eaLnBrk="1" hangingPunct="1">
              <a:lnSpc>
                <a:spcPct val="80000"/>
              </a:lnSpc>
              <a:buFont typeface="Wingdings" pitchFamily="2" charset="2"/>
              <a:buNone/>
              <a:defRPr/>
            </a:pPr>
            <a:r>
              <a:rPr lang="en-US" sz="1400" b="1" u="sng" dirty="0" smtClean="0">
                <a:hlinkClick r:id="rId2"/>
              </a:rPr>
              <a:t>Vancouver Island German </a:t>
            </a:r>
            <a:r>
              <a:rPr lang="en-US" sz="1400" b="1" u="sng" dirty="0" err="1" smtClean="0">
                <a:hlinkClick r:id="rId2"/>
              </a:rPr>
              <a:t>JuJutsu</a:t>
            </a:r>
            <a:r>
              <a:rPr lang="en-US" sz="1400" b="1" dirty="0" smtClean="0">
                <a:hlinkClick r:id="rId2"/>
              </a:rPr>
              <a:t>  </a:t>
            </a:r>
            <a:r>
              <a:rPr lang="en-US" sz="1400" b="1" dirty="0" smtClean="0"/>
              <a:t>- Parksville  	183 </a:t>
            </a:r>
            <a:r>
              <a:rPr lang="en-US" sz="1400" b="1" dirty="0" err="1" smtClean="0"/>
              <a:t>McVickers</a:t>
            </a:r>
            <a:r>
              <a:rPr lang="en-US" sz="1400" b="1" dirty="0" smtClean="0"/>
              <a:t> St. 	250-248-3538 </a:t>
            </a:r>
          </a:p>
          <a:p>
            <a:pPr eaLnBrk="1" hangingPunct="1">
              <a:lnSpc>
                <a:spcPct val="80000"/>
              </a:lnSpc>
              <a:buFont typeface="Wingdings" pitchFamily="2" charset="2"/>
              <a:buNone/>
              <a:defRPr/>
            </a:pPr>
            <a:r>
              <a:rPr lang="en-US" sz="1200" b="1" dirty="0" smtClean="0"/>
              <a:t>	Provides a youth martial arts program to mentor at-risk/high need youth in the community in an effort to assist youth in developing positive personal development, confidence, and responsibility. </a:t>
            </a:r>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	Assistance with activity fees for youth in need may be available through a partnership with Family Resource Association</a:t>
            </a:r>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	Contact: Information		250-248-3538		</a:t>
            </a:r>
            <a:r>
              <a:rPr lang="en-US" sz="1200" b="1" dirty="0" smtClean="0">
                <a:hlinkClick r:id="rId3"/>
              </a:rPr>
              <a:t>info@gjjs.ca</a:t>
            </a:r>
            <a:r>
              <a:rPr lang="en-US" sz="1200" b="1" dirty="0" smtClean="0"/>
              <a:t> </a:t>
            </a:r>
          </a:p>
          <a:p>
            <a:pPr eaLnBrk="1" hangingPunct="1">
              <a:lnSpc>
                <a:spcPct val="80000"/>
              </a:lnSpc>
              <a:buFont typeface="Wingdings" pitchFamily="2" charset="2"/>
              <a:buNone/>
              <a:defRPr/>
            </a:pPr>
            <a:r>
              <a:rPr lang="en-US" sz="1200" b="1" dirty="0" smtClean="0"/>
              <a:t>		Sensei </a:t>
            </a:r>
            <a:r>
              <a:rPr lang="en-US" sz="1200" b="1" dirty="0" err="1" smtClean="0"/>
              <a:t>Detlef</a:t>
            </a:r>
            <a:r>
              <a:rPr lang="en-US" sz="1200" b="1" dirty="0" smtClean="0"/>
              <a:t> </a:t>
            </a:r>
            <a:r>
              <a:rPr lang="en-US" sz="1200" b="1" dirty="0" err="1" smtClean="0"/>
              <a:t>Friede</a:t>
            </a:r>
            <a:r>
              <a:rPr lang="en-US" sz="1200" b="1" dirty="0" smtClean="0"/>
              <a:t>	250-248-3538		</a:t>
            </a:r>
            <a:r>
              <a:rPr lang="en-US" sz="1200" b="1" dirty="0" smtClean="0">
                <a:hlinkClick r:id="rId4"/>
              </a:rPr>
              <a:t>joe@gjjs.ca</a:t>
            </a:r>
            <a:r>
              <a:rPr lang="en-US" sz="1200" b="1" dirty="0" smtClean="0"/>
              <a:t> </a:t>
            </a:r>
          </a:p>
          <a:p>
            <a:pPr lvl="1" eaLnBrk="1" hangingPunct="1">
              <a:lnSpc>
                <a:spcPct val="80000"/>
              </a:lnSpc>
              <a:buFontTx/>
              <a:buNone/>
              <a:defRPr/>
            </a:pPr>
            <a:r>
              <a:rPr lang="en-US" sz="1200" b="1" dirty="0" smtClean="0"/>
              <a:t>		Sensei Jeremy </a:t>
            </a:r>
            <a:r>
              <a:rPr lang="en-US" sz="1200" b="1" dirty="0" err="1" smtClean="0"/>
              <a:t>Buerge</a:t>
            </a:r>
            <a:r>
              <a:rPr lang="en-US" sz="1200" b="1" dirty="0" smtClean="0"/>
              <a:t>	250-248-3538		</a:t>
            </a:r>
            <a:r>
              <a:rPr lang="en-US" sz="1200" b="1" dirty="0" smtClean="0">
                <a:hlinkClick r:id="rId5"/>
              </a:rPr>
              <a:t>jeremy@gjjs.ca</a:t>
            </a:r>
            <a:r>
              <a:rPr lang="en-US" sz="1400" b="1" dirty="0" smtClean="0"/>
              <a:t> </a:t>
            </a:r>
          </a:p>
          <a:p>
            <a:pPr lvl="1" eaLnBrk="1" hangingPunct="1">
              <a:lnSpc>
                <a:spcPct val="80000"/>
              </a:lnSpc>
              <a:buFontTx/>
              <a:buNone/>
              <a:defRPr/>
            </a:pPr>
            <a:endParaRPr lang="en-US" sz="1400" b="1" u="sng" dirty="0" smtClean="0"/>
          </a:p>
          <a:p>
            <a:pPr lvl="1" eaLnBrk="1" hangingPunct="1">
              <a:lnSpc>
                <a:spcPct val="80000"/>
              </a:lnSpc>
              <a:buFontTx/>
              <a:buNone/>
              <a:defRPr/>
            </a:pPr>
            <a:endParaRPr lang="en-US" sz="1400" b="1" u="sng" dirty="0" smtClean="0"/>
          </a:p>
          <a:p>
            <a:pPr eaLnBrk="1" hangingPunct="1">
              <a:lnSpc>
                <a:spcPct val="80000"/>
              </a:lnSpc>
              <a:buFont typeface="Wingdings" pitchFamily="2" charset="2"/>
              <a:buNone/>
              <a:defRPr/>
            </a:pPr>
            <a:r>
              <a:rPr lang="en-US" sz="1400" b="1" u="sng" dirty="0" smtClean="0"/>
              <a:t>Recreation and Parks - Regional District  Oceanside place of Nanaimo District 69</a:t>
            </a:r>
            <a:r>
              <a:rPr lang="en-US" sz="1400" b="1" dirty="0" smtClean="0"/>
              <a:t> -  Parksville	</a:t>
            </a:r>
          </a:p>
          <a:p>
            <a:pPr eaLnBrk="1" hangingPunct="1">
              <a:lnSpc>
                <a:spcPct val="80000"/>
              </a:lnSpc>
              <a:buFont typeface="Wingdings" pitchFamily="2" charset="2"/>
              <a:buNone/>
              <a:defRPr/>
            </a:pPr>
            <a:r>
              <a:rPr lang="en-US" sz="1400" b="1" dirty="0" smtClean="0"/>
              <a:t>								1-250-248-3252</a:t>
            </a:r>
          </a:p>
          <a:p>
            <a:pPr eaLnBrk="1" hangingPunct="1">
              <a:lnSpc>
                <a:spcPct val="80000"/>
              </a:lnSpc>
              <a:buFont typeface="Wingdings" pitchFamily="2" charset="2"/>
              <a:buNone/>
              <a:defRPr/>
            </a:pPr>
            <a:r>
              <a:rPr lang="en-US" sz="1200" b="1" dirty="0" smtClean="0"/>
              <a:t>	Support Services: Staff, instructors and volunteers are dedicated to making everyone feel welcome in our programs and facilities. Financial Access Program: If needed financial assistance may be available for you, or someone you know, in order to participate in a recreation program.</a:t>
            </a:r>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400" b="1" u="sng" dirty="0" smtClean="0"/>
              <a:t>Recreation Assistance for Children and Youth</a:t>
            </a:r>
            <a:r>
              <a:rPr lang="en-US" sz="1400" b="1" dirty="0" smtClean="0"/>
              <a:t> [S.O.S.] – Parksville 250-248-2093 (ext. 0) </a:t>
            </a:r>
            <a:r>
              <a:rPr lang="en-US" sz="1400" b="1" dirty="0" smtClean="0">
                <a:hlinkClick r:id="rId6"/>
              </a:rPr>
              <a:t>sos@sosd69.com</a:t>
            </a:r>
            <a:r>
              <a:rPr lang="en-US" sz="1400" b="1" dirty="0" smtClean="0"/>
              <a:t> </a:t>
            </a:r>
          </a:p>
          <a:p>
            <a:pPr eaLnBrk="1" hangingPunct="1">
              <a:lnSpc>
                <a:spcPct val="80000"/>
              </a:lnSpc>
              <a:buFont typeface="Wingdings" pitchFamily="2" charset="2"/>
              <a:buNone/>
              <a:defRPr/>
            </a:pPr>
            <a:r>
              <a:rPr lang="en-US" sz="1000" b="1" dirty="0" smtClean="0"/>
              <a:t>	</a:t>
            </a:r>
            <a:r>
              <a:rPr lang="en-US" sz="1200" b="1" dirty="0" smtClean="0"/>
              <a:t>Provides financial support for children, youth, and families who wish to take part in sport and recreational activities yet currently lack resources to access such activities. Can provide financial assistance towards                          registration/league fees, equipment access.</a:t>
            </a:r>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200" b="1" dirty="0" smtClean="0"/>
              <a:t>All Girls, All Skills (FRA) – this program provides an introduction to girls hockey.  Special guests volunteer to teach ice hockey to girls 13-18.  </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	</a:t>
            </a:r>
          </a:p>
        </p:txBody>
      </p:sp>
      <p:sp>
        <p:nvSpPr>
          <p:cNvPr id="24579"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CC00"/>
          </a:solidFill>
          <a:ln w="9525">
            <a:noFill/>
            <a:miter lim="800000"/>
            <a:headEnd/>
            <a:tailEnd/>
          </a:ln>
        </p:spPr>
        <p:txBody>
          <a:bodyPr wrap="none" anchor="ctr"/>
          <a:lstStyle/>
          <a:p>
            <a:endParaRPr lang="en-CA"/>
          </a:p>
        </p:txBody>
      </p:sp>
      <p:sp>
        <p:nvSpPr>
          <p:cNvPr id="6149" name="Rectangle 5"/>
          <p:cNvSpPr>
            <a:spLocks noChangeArrowheads="1"/>
          </p:cNvSpPr>
          <p:nvPr/>
        </p:nvSpPr>
        <p:spPr bwMode="auto">
          <a:xfrm>
            <a:off x="457200" y="274638"/>
            <a:ext cx="8229600" cy="633412"/>
          </a:xfrm>
          <a:prstGeom prst="rect">
            <a:avLst/>
          </a:prstGeom>
          <a:solidFill>
            <a:srgbClr val="FFCC00"/>
          </a:solidFill>
          <a:ln w="15875">
            <a:solidFill>
              <a:schemeClr val="tx1"/>
            </a:solidFill>
            <a:miter lim="800000"/>
            <a:headEnd/>
            <a:tailEnd/>
          </a:ln>
          <a:effectLst/>
        </p:spPr>
        <p:txBody>
          <a:bodyPr anchor="ctr"/>
          <a:lstStyle/>
          <a:p>
            <a:pPr eaLnBrk="1" hangingPunct="1">
              <a:defRPr/>
            </a:pPr>
            <a:r>
              <a:rPr lang="en-US" sz="3200" b="1">
                <a:effectLst>
                  <a:outerShdw blurRad="38100" dist="38100" dir="2700000" algn="tl">
                    <a:srgbClr val="000000"/>
                  </a:outerShdw>
                </a:effectLst>
              </a:rPr>
              <a:t>Sports</a:t>
            </a:r>
          </a:p>
        </p:txBody>
      </p:sp>
      <p:pic>
        <p:nvPicPr>
          <p:cNvPr id="24581" name="Picture 8" descr="Picture7"/>
          <p:cNvPicPr>
            <a:picLocks noChangeAspect="1" noChangeArrowheads="1"/>
          </p:cNvPicPr>
          <p:nvPr/>
        </p:nvPicPr>
        <p:blipFill>
          <a:blip r:embed="rId7"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p:txBody>
          <a:bodyPr/>
          <a:lstStyle/>
          <a:p>
            <a:pPr eaLnBrk="1" hangingPunct="1">
              <a:buFont typeface="Wingdings" pitchFamily="2" charset="2"/>
              <a:buNone/>
              <a:defRPr/>
            </a:pPr>
            <a:r>
              <a:rPr lang="en-US" sz="1400" b="1" u="sng" dirty="0" smtClean="0"/>
              <a:t>After School Education Assistance</a:t>
            </a:r>
            <a:r>
              <a:rPr lang="en-US" sz="1400" b="1" dirty="0" smtClean="0"/>
              <a:t> [S.O.S.] 		250-248-2093 (ext. 242)  </a:t>
            </a:r>
            <a:r>
              <a:rPr lang="en-US" sz="1400" b="1" dirty="0" smtClean="0">
                <a:hlinkClick r:id="rId2"/>
              </a:rPr>
              <a:t>sos@sosd69.com</a:t>
            </a:r>
            <a:endParaRPr lang="en-US" sz="1400" b="1" dirty="0" smtClean="0"/>
          </a:p>
          <a:p>
            <a:pPr eaLnBrk="1" hangingPunct="1">
              <a:buFont typeface="Wingdings" pitchFamily="2" charset="2"/>
              <a:buNone/>
              <a:defRPr/>
            </a:pPr>
            <a:r>
              <a:rPr lang="en-US" sz="1200" b="1" dirty="0" smtClean="0"/>
              <a:t>	11 to 18. Mon, Tues, Thurs, and Fri 3:30- 4:30</a:t>
            </a:r>
          </a:p>
          <a:p>
            <a:pPr eaLnBrk="1" hangingPunct="1">
              <a:buFont typeface="Wingdings" pitchFamily="2" charset="2"/>
              <a:buNone/>
              <a:defRPr/>
            </a:pPr>
            <a:r>
              <a:rPr lang="en-US" sz="1200" b="1" dirty="0" smtClean="0"/>
              <a:t>Tutors are available to assist students in math or English. </a:t>
            </a:r>
          </a:p>
          <a:p>
            <a:pPr eaLnBrk="1" hangingPunct="1">
              <a:buFont typeface="Wingdings" pitchFamily="2" charset="2"/>
              <a:buNone/>
              <a:defRPr/>
            </a:pPr>
            <a:endParaRPr lang="en-US" sz="1200" b="1" dirty="0" smtClean="0"/>
          </a:p>
          <a:p>
            <a:pPr eaLnBrk="1" hangingPunct="1">
              <a:buFont typeface="Wingdings" pitchFamily="2" charset="2"/>
              <a:buNone/>
              <a:defRPr/>
            </a:pPr>
            <a:r>
              <a:rPr lang="en-US" sz="1400" b="1" u="sng" dirty="0" smtClean="0">
                <a:hlinkClick r:id="rId3"/>
              </a:rPr>
              <a:t>The Write Place</a:t>
            </a:r>
            <a:r>
              <a:rPr lang="en-US" sz="1400" b="1" dirty="0" smtClean="0">
                <a:hlinkClick r:id="rId3"/>
              </a:rPr>
              <a:t> </a:t>
            </a:r>
            <a:r>
              <a:rPr lang="en-US" sz="1400" b="1" dirty="0" smtClean="0"/>
              <a:t>– Parksville	330 Craig St. -  Portable 28     250-248-4041</a:t>
            </a:r>
            <a:r>
              <a:rPr lang="en-US" sz="1400" dirty="0" smtClean="0"/>
              <a:t> </a:t>
            </a:r>
            <a:r>
              <a:rPr lang="en-US" sz="1400" b="1" dirty="0" smtClean="0"/>
              <a:t>  </a:t>
            </a:r>
            <a:r>
              <a:rPr lang="en-US" sz="1400" b="1" dirty="0" smtClean="0">
                <a:hlinkClick r:id="rId4"/>
              </a:rPr>
              <a:t>info@writeplace.ca</a:t>
            </a:r>
            <a:r>
              <a:rPr lang="en-US" sz="1400" b="1" dirty="0" smtClean="0"/>
              <a:t> </a:t>
            </a:r>
            <a:r>
              <a:rPr lang="en-US" sz="1200" dirty="0" smtClean="0"/>
              <a:t> </a:t>
            </a:r>
            <a:endParaRPr lang="en-US" sz="1400" b="1" dirty="0" smtClean="0"/>
          </a:p>
          <a:p>
            <a:pPr eaLnBrk="1" hangingPunct="1">
              <a:buFont typeface="Wingdings" pitchFamily="2" charset="2"/>
              <a:buNone/>
              <a:defRPr/>
            </a:pPr>
            <a:r>
              <a:rPr lang="en-US" sz="1200" b="1" dirty="0" smtClean="0"/>
              <a:t>	A Literacy Services Center operated by Oceanside BLT Society</a:t>
            </a:r>
            <a:r>
              <a:rPr lang="en-US" sz="300" b="1" dirty="0" smtClean="0"/>
              <a:t/>
            </a:r>
            <a:br>
              <a:rPr lang="en-US" sz="300" b="1" dirty="0" smtClean="0"/>
            </a:br>
            <a:r>
              <a:rPr lang="en-US" sz="1200" b="1" dirty="0" smtClean="0"/>
              <a:t>Our services include:</a:t>
            </a:r>
            <a:br>
              <a:rPr lang="en-US" sz="1200" b="1" dirty="0" smtClean="0"/>
            </a:br>
            <a:r>
              <a:rPr lang="en-US" sz="1200" b="1" dirty="0" smtClean="0"/>
              <a:t>	- Computer access lab, providing free public Internet access and one-on-one computer instruction.</a:t>
            </a:r>
            <a:br>
              <a:rPr lang="en-US" sz="1200" b="1" dirty="0" smtClean="0"/>
            </a:br>
            <a:r>
              <a:rPr lang="en-US" sz="1200" b="1" dirty="0" smtClean="0"/>
              <a:t>	- Family literacy community partnerships, including Building Learning Together (BLT), Mother Goose and 	the WOW bus.</a:t>
            </a:r>
            <a:br>
              <a:rPr lang="en-US" sz="1200" b="1" dirty="0" smtClean="0"/>
            </a:br>
            <a:r>
              <a:rPr lang="en-US" sz="1200" b="1" dirty="0" smtClean="0"/>
              <a:t>	- Reading and writing help for children.</a:t>
            </a:r>
            <a:br>
              <a:rPr lang="en-US" sz="1200" b="1" dirty="0" smtClean="0"/>
            </a:br>
            <a:r>
              <a:rPr lang="en-US" sz="1200" b="1" dirty="0" smtClean="0"/>
              <a:t>	- Help with résumés, applications and letters.</a:t>
            </a:r>
            <a:br>
              <a:rPr lang="en-US" sz="1200" b="1" dirty="0" smtClean="0"/>
            </a:br>
            <a:r>
              <a:rPr lang="en-US" sz="1200" b="1" dirty="0" smtClean="0"/>
              <a:t>	- Photocopying and faxing. </a:t>
            </a:r>
          </a:p>
          <a:p>
            <a:pPr eaLnBrk="1" hangingPunct="1">
              <a:buFont typeface="Wingdings" pitchFamily="2" charset="2"/>
              <a:buNone/>
              <a:defRPr/>
            </a:pPr>
            <a:r>
              <a:rPr lang="en-US" sz="1200" b="1" dirty="0" smtClean="0"/>
              <a:t>	Our location: Building Learning Together Centre              </a:t>
            </a:r>
            <a:r>
              <a:rPr lang="en-US" sz="1200" b="1" dirty="0" smtClean="0">
                <a:hlinkClick r:id="rId5"/>
              </a:rPr>
              <a:t>www.blt.sd69.bc.ca</a:t>
            </a:r>
            <a:r>
              <a:rPr lang="en-US" sz="1200" b="1" dirty="0" smtClean="0"/>
              <a:t> </a:t>
            </a:r>
            <a:br>
              <a:rPr lang="en-US" sz="1200" b="1" dirty="0" smtClean="0"/>
            </a:br>
            <a:r>
              <a:rPr lang="en-US" sz="1200" b="1" dirty="0" smtClean="0"/>
              <a:t>330 Craig St</a:t>
            </a:r>
          </a:p>
          <a:p>
            <a:pPr eaLnBrk="1" hangingPunct="1">
              <a:buFont typeface="Wingdings" pitchFamily="2" charset="2"/>
              <a:buNone/>
              <a:defRPr/>
            </a:pPr>
            <a:r>
              <a:rPr lang="en-US" sz="1200" b="1" dirty="0" smtClean="0"/>
              <a:t>	Parksville Elementary School, Portable 28</a:t>
            </a:r>
            <a:br>
              <a:rPr lang="en-US" sz="1200" b="1" dirty="0" smtClean="0"/>
            </a:br>
            <a:r>
              <a:rPr lang="en-US" sz="1200" b="1" dirty="0" smtClean="0"/>
              <a:t>Parksville, BC.</a:t>
            </a:r>
          </a:p>
        </p:txBody>
      </p:sp>
      <p:sp>
        <p:nvSpPr>
          <p:cNvPr id="25603" name="AutoShape 3">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CC00"/>
          </a:solidFill>
          <a:ln w="9525">
            <a:noFill/>
            <a:miter lim="800000"/>
            <a:headEnd/>
            <a:tailEnd/>
          </a:ln>
        </p:spPr>
        <p:txBody>
          <a:bodyPr wrap="none" anchor="ctr"/>
          <a:lstStyle/>
          <a:p>
            <a:endParaRPr lang="en-CA"/>
          </a:p>
        </p:txBody>
      </p:sp>
      <p:sp>
        <p:nvSpPr>
          <p:cNvPr id="70660" name="Rectangle 4"/>
          <p:cNvSpPr>
            <a:spLocks noChangeArrowheads="1"/>
          </p:cNvSpPr>
          <p:nvPr/>
        </p:nvSpPr>
        <p:spPr bwMode="auto">
          <a:xfrm>
            <a:off x="468313" y="260350"/>
            <a:ext cx="8229600" cy="633413"/>
          </a:xfrm>
          <a:prstGeom prst="rect">
            <a:avLst/>
          </a:prstGeom>
          <a:solidFill>
            <a:srgbClr val="FFCC00"/>
          </a:solidFill>
          <a:ln w="15875">
            <a:solidFill>
              <a:schemeClr val="tx1"/>
            </a:solidFill>
            <a:miter lim="800000"/>
            <a:headEnd/>
            <a:tailEnd/>
          </a:ln>
          <a:effectLst/>
        </p:spPr>
        <p:txBody>
          <a:bodyPr anchor="ctr"/>
          <a:lstStyle/>
          <a:p>
            <a:pPr eaLnBrk="1" hangingPunct="1">
              <a:defRPr/>
            </a:pPr>
            <a:r>
              <a:rPr lang="en-US" sz="3200" b="1">
                <a:effectLst>
                  <a:outerShdw blurRad="38100" dist="38100" dir="2700000" algn="tl">
                    <a:srgbClr val="000000"/>
                  </a:outerShdw>
                </a:effectLst>
              </a:rPr>
              <a:t>Education Assistance</a:t>
            </a:r>
          </a:p>
        </p:txBody>
      </p:sp>
      <p:pic>
        <p:nvPicPr>
          <p:cNvPr id="25605" name="Picture 6" descr="Picture7"/>
          <p:cNvPicPr>
            <a:picLocks noChangeAspect="1" noChangeArrowheads="1"/>
          </p:cNvPicPr>
          <p:nvPr/>
        </p:nvPicPr>
        <p:blipFill>
          <a:blip r:embed="rId6"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descr="Picture7"/>
          <p:cNvPicPr>
            <a:picLocks noChangeAspect="1" noChangeArrowheads="1"/>
          </p:cNvPicPr>
          <p:nvPr/>
        </p:nvPicPr>
        <p:blipFill>
          <a:blip r:embed="rId2" cstate="print"/>
          <a:srcRect/>
          <a:stretch>
            <a:fillRect/>
          </a:stretch>
        </p:blipFill>
        <p:spPr bwMode="auto">
          <a:xfrm>
            <a:off x="6862763" y="6381750"/>
            <a:ext cx="2317750" cy="349250"/>
          </a:xfrm>
          <a:prstGeom prst="rect">
            <a:avLst/>
          </a:prstGeom>
          <a:noFill/>
          <a:ln w="9525">
            <a:noFill/>
            <a:miter lim="800000"/>
            <a:headEnd/>
            <a:tailEnd/>
          </a:ln>
        </p:spPr>
      </p:pic>
      <p:sp>
        <p:nvSpPr>
          <p:cNvPr id="176130" name="Rectangle 2"/>
          <p:cNvSpPr>
            <a:spLocks noGrp="1" noChangeArrowheads="1"/>
          </p:cNvSpPr>
          <p:nvPr>
            <p:ph type="body" idx="1"/>
          </p:nvPr>
        </p:nvSpPr>
        <p:spPr>
          <a:xfrm>
            <a:off x="457200" y="1125538"/>
            <a:ext cx="8229600" cy="4751387"/>
          </a:xfrm>
        </p:spPr>
        <p:txBody>
          <a:bodyPr/>
          <a:lstStyle/>
          <a:p>
            <a:pP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r>
              <a:rPr lang="en-US" sz="1400" b="1" u="sng" dirty="0" smtClean="0">
                <a:hlinkClick r:id="rId3"/>
              </a:rPr>
              <a:t>Camp </a:t>
            </a:r>
            <a:r>
              <a:rPr lang="en-US" sz="1400" b="1" u="sng" dirty="0" err="1" smtClean="0">
                <a:hlinkClick r:id="rId3"/>
              </a:rPr>
              <a:t>fYrefly</a:t>
            </a:r>
            <a:r>
              <a:rPr lang="en-US" sz="1200" u="sng" dirty="0" smtClean="0">
                <a:hlinkClick r:id="rId3"/>
              </a:rPr>
              <a:t> </a:t>
            </a:r>
            <a:endParaRPr lang="en-US" sz="1200" u="sng" dirty="0" smtClean="0"/>
          </a:p>
          <a:p>
            <a:pPr eaLnBrk="1" hangingPunct="1">
              <a:lnSpc>
                <a:spcPct val="80000"/>
              </a:lnSpc>
              <a:buFont typeface="Wingdings" pitchFamily="2" charset="2"/>
              <a:buNone/>
              <a:defRPr/>
            </a:pPr>
            <a:r>
              <a:rPr lang="en-US" sz="1200" dirty="0" smtClean="0"/>
              <a:t>	Cam </a:t>
            </a:r>
            <a:r>
              <a:rPr lang="en-US" sz="1200" dirty="0" err="1" smtClean="0"/>
              <a:t>fYrefly</a:t>
            </a:r>
            <a:r>
              <a:rPr lang="en-US" sz="1200" dirty="0" smtClean="0"/>
              <a:t> is an educational, social, and personal learning retreat for lesbian, gay, bisexual, trans-identified, two-spirited, queer, and allied (LGBTTQ&amp;A) youth. Camps run in various locations across Canada – including British Columbia on Gambier Island. (The BC chapter was created by the University of British Columbia School of Population and Public Health.) It focuses on building and nurturing their leadership potential and personal resiliency in an effort to help them learn how to make significant contributions to their own lives and to their schools, home/group-home environments, and communities. The camp is designed for LGBTTQ&amp;A youth between the ages of 14 and 24. </a:t>
            </a:r>
            <a:r>
              <a:rPr lang="en-US" sz="1200" b="1" dirty="0" smtClean="0"/>
              <a:t>	</a:t>
            </a:r>
          </a:p>
          <a:p>
            <a:pPr eaLnBrk="1" hangingPunct="1">
              <a:lnSpc>
                <a:spcPct val="80000"/>
              </a:lnSpc>
              <a:buFont typeface="Wingdings" pitchFamily="2" charset="2"/>
              <a:buNone/>
              <a:defRPr/>
            </a:pPr>
            <a:endParaRPr lang="en-US" sz="200" b="1" dirty="0" smtClean="0"/>
          </a:p>
          <a:p>
            <a:pPr eaLnBrk="1" hangingPunct="1">
              <a:lnSpc>
                <a:spcPct val="80000"/>
              </a:lnSpc>
              <a:buFont typeface="Wingdings" pitchFamily="2" charset="2"/>
              <a:buNone/>
              <a:defRPr/>
            </a:pPr>
            <a:r>
              <a:rPr lang="en-US" sz="1200" b="1" dirty="0" smtClean="0"/>
              <a:t>	</a:t>
            </a:r>
            <a:r>
              <a:rPr lang="en-US" sz="1400" b="1" i="1" dirty="0" smtClean="0">
                <a:solidFill>
                  <a:schemeClr val="hlink"/>
                </a:solidFill>
              </a:rPr>
              <a:t>::</a:t>
            </a:r>
            <a:r>
              <a:rPr lang="en-US" sz="1400" b="1" i="1" dirty="0" smtClean="0">
                <a:solidFill>
                  <a:schemeClr val="hlink"/>
                </a:solidFill>
                <a:hlinkClick r:id="rId4" action="ppaction://hlinksldjump"/>
              </a:rPr>
              <a:t>Read story regarding one youth’s experience at camp</a:t>
            </a:r>
            <a:r>
              <a:rPr lang="en-US" sz="1400" b="1" i="1" dirty="0" smtClean="0">
                <a:solidFill>
                  <a:schemeClr val="hlink"/>
                </a:solidFill>
              </a:rPr>
              <a:t>::</a:t>
            </a:r>
          </a:p>
          <a:p>
            <a:pPr eaLnBrk="1" hangingPunct="1">
              <a:lnSpc>
                <a:spcPct val="80000"/>
              </a:lnSpc>
              <a:buFont typeface="Wingdings" pitchFamily="2" charset="2"/>
              <a:buNone/>
              <a:defRPr/>
            </a:pPr>
            <a:endParaRPr lang="en-US" sz="200" b="1" i="1" dirty="0" smtClean="0">
              <a:solidFill>
                <a:schemeClr val="hlink"/>
              </a:solidFill>
            </a:endParaRPr>
          </a:p>
          <a:p>
            <a:pPr eaLnBrk="1" hangingPunct="1">
              <a:lnSpc>
                <a:spcPct val="80000"/>
              </a:lnSpc>
              <a:buFont typeface="Wingdings" pitchFamily="2" charset="2"/>
              <a:buNone/>
              <a:defRPr/>
            </a:pPr>
            <a:r>
              <a:rPr lang="en-US" sz="1200" b="1" dirty="0" smtClean="0"/>
              <a:t>	Phone: (604) 827.4568</a:t>
            </a:r>
            <a:br>
              <a:rPr lang="en-US" sz="1200" b="1" dirty="0" smtClean="0"/>
            </a:br>
            <a:r>
              <a:rPr lang="en-US" sz="1200" b="1" dirty="0" smtClean="0"/>
              <a:t>Fax: (604) 822.4994</a:t>
            </a:r>
            <a:br>
              <a:rPr lang="en-US" sz="1200" b="1" dirty="0" smtClean="0"/>
            </a:br>
            <a:r>
              <a:rPr lang="en-US" sz="1200" b="1" dirty="0" smtClean="0"/>
              <a:t>Email: </a:t>
            </a:r>
            <a:r>
              <a:rPr lang="en-US" sz="1200" b="1" dirty="0" smtClean="0">
                <a:hlinkClick r:id="rId5"/>
              </a:rPr>
              <a:t>camp.fyrefly@ubc.ca</a:t>
            </a:r>
            <a:r>
              <a:rPr lang="en-US" sz="1200" dirty="0" smtClean="0"/>
              <a:t> </a:t>
            </a:r>
          </a:p>
          <a:p>
            <a:pPr eaLnBrk="1" hangingPunct="1">
              <a:lnSpc>
                <a:spcPct val="80000"/>
              </a:lnSpc>
              <a:buFont typeface="Wingdings" pitchFamily="2" charset="2"/>
              <a:buNone/>
              <a:defRPr/>
            </a:pPr>
            <a:r>
              <a:rPr lang="en-US" sz="1200" dirty="0" smtClean="0"/>
              <a:t>	</a:t>
            </a:r>
            <a:r>
              <a:rPr lang="en-US" sz="1200" b="1" dirty="0" smtClean="0"/>
              <a:t>Website:</a:t>
            </a:r>
            <a:r>
              <a:rPr lang="en-US" sz="1200" dirty="0" smtClean="0">
                <a:hlinkClick r:id="rId6"/>
              </a:rPr>
              <a:t> </a:t>
            </a:r>
            <a:r>
              <a:rPr lang="en-US" sz="1200" b="1" dirty="0" smtClean="0">
                <a:hlinkClick r:id="rId3"/>
              </a:rPr>
              <a:t>www.fyrefly.ubc.ca</a:t>
            </a:r>
            <a:r>
              <a:rPr lang="en-US" sz="1200" b="1" dirty="0" smtClean="0"/>
              <a:t> </a:t>
            </a:r>
          </a:p>
          <a:p>
            <a:pPr eaLnBrk="1" hangingPunct="1">
              <a:lnSpc>
                <a:spcPct val="80000"/>
              </a:lnSpc>
              <a:buFont typeface="Wingdings" pitchFamily="2" charset="2"/>
              <a:buNone/>
              <a:defRPr/>
            </a:pPr>
            <a:endParaRPr lang="en-US" sz="200" b="1" dirty="0" smtClean="0"/>
          </a:p>
          <a:p>
            <a:pPr eaLnBrk="1" hangingPunct="1">
              <a:lnSpc>
                <a:spcPct val="80000"/>
              </a:lnSpc>
              <a:buFont typeface="Wingdings" pitchFamily="2" charset="2"/>
              <a:buNone/>
              <a:defRPr/>
            </a:pPr>
            <a:r>
              <a:rPr lang="en-US" sz="1200" b="1" dirty="0" smtClean="0"/>
              <a:t>	Mailing Address:</a:t>
            </a:r>
            <a:br>
              <a:rPr lang="en-US" sz="1200" b="1" dirty="0" smtClean="0"/>
            </a:br>
            <a:r>
              <a:rPr lang="en-US" sz="1200" dirty="0" smtClean="0"/>
              <a:t>Camp </a:t>
            </a:r>
            <a:r>
              <a:rPr lang="en-US" sz="1200" dirty="0" err="1" smtClean="0"/>
              <a:t>fYrefly</a:t>
            </a:r>
            <a:r>
              <a:rPr lang="en-US" sz="1200" dirty="0" smtClean="0"/>
              <a:t>-BC</a:t>
            </a:r>
            <a:br>
              <a:rPr lang="en-US" sz="1200" dirty="0" smtClean="0"/>
            </a:br>
            <a:r>
              <a:rPr lang="en-US" sz="1200" dirty="0" smtClean="0"/>
              <a:t>School of Population and Public Health, UBC</a:t>
            </a:r>
            <a:br>
              <a:rPr lang="en-US" sz="1200" dirty="0" smtClean="0"/>
            </a:br>
            <a:r>
              <a:rPr lang="en-US" sz="1200" dirty="0" smtClean="0"/>
              <a:t>James Mather Building</a:t>
            </a:r>
            <a:br>
              <a:rPr lang="en-US" sz="1200" dirty="0" smtClean="0"/>
            </a:br>
            <a:r>
              <a:rPr lang="en-US" sz="1200" dirty="0" smtClean="0"/>
              <a:t>5804 Fairview Ave.</a:t>
            </a:r>
            <a:br>
              <a:rPr lang="en-US" sz="1200" dirty="0" smtClean="0"/>
            </a:br>
            <a:r>
              <a:rPr lang="en-US" sz="1200" dirty="0" smtClean="0"/>
              <a:t>Vancouver, BC V6T1Z3 </a:t>
            </a:r>
          </a:p>
        </p:txBody>
      </p:sp>
      <p:sp>
        <p:nvSpPr>
          <p:cNvPr id="26628" name="AutoShape 3">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CC00"/>
          </a:solidFill>
          <a:ln w="9525">
            <a:noFill/>
            <a:miter lim="800000"/>
            <a:headEnd/>
            <a:tailEnd/>
          </a:ln>
        </p:spPr>
        <p:txBody>
          <a:bodyPr wrap="none" anchor="ctr"/>
          <a:lstStyle/>
          <a:p>
            <a:endParaRPr lang="en-CA"/>
          </a:p>
        </p:txBody>
      </p:sp>
      <p:sp>
        <p:nvSpPr>
          <p:cNvPr id="176132" name="Rectangle 4"/>
          <p:cNvSpPr>
            <a:spLocks noChangeArrowheads="1"/>
          </p:cNvSpPr>
          <p:nvPr/>
        </p:nvSpPr>
        <p:spPr bwMode="auto">
          <a:xfrm>
            <a:off x="468313" y="260350"/>
            <a:ext cx="8229600" cy="633413"/>
          </a:xfrm>
          <a:prstGeom prst="rect">
            <a:avLst/>
          </a:prstGeom>
          <a:solidFill>
            <a:srgbClr val="FFCC00"/>
          </a:solidFill>
          <a:ln w="15875">
            <a:solidFill>
              <a:schemeClr val="tx1"/>
            </a:solidFill>
            <a:miter lim="800000"/>
            <a:headEnd/>
            <a:tailEnd/>
          </a:ln>
          <a:effectLst/>
        </p:spPr>
        <p:txBody>
          <a:bodyPr anchor="ctr"/>
          <a:lstStyle/>
          <a:p>
            <a:pPr eaLnBrk="1" hangingPunct="1">
              <a:defRPr/>
            </a:pPr>
            <a:r>
              <a:rPr lang="en-US" sz="3200" b="1">
                <a:effectLst>
                  <a:outerShdw blurRad="38100" dist="38100" dir="2700000" algn="tl">
                    <a:srgbClr val="000000"/>
                  </a:outerShdw>
                </a:effectLst>
              </a:rPr>
              <a:t>LGBTTQI&amp;A</a:t>
            </a:r>
            <a:r>
              <a:rPr lang="en-US" sz="1400" b="1">
                <a:effectLst>
                  <a:outerShdw blurRad="38100" dist="38100" dir="2700000" algn="tl">
                    <a:srgbClr val="000000"/>
                  </a:outerShdw>
                </a:effectLst>
              </a:rPr>
              <a:t/>
            </a:r>
            <a:br>
              <a:rPr lang="en-US" sz="1400" b="1">
                <a:effectLst>
                  <a:outerShdw blurRad="38100" dist="38100" dir="2700000" algn="tl">
                    <a:srgbClr val="000000"/>
                  </a:outerShdw>
                </a:effectLst>
              </a:rPr>
            </a:br>
            <a:r>
              <a:rPr lang="en-US" sz="1400" b="1">
                <a:effectLst>
                  <a:outerShdw blurRad="38100" dist="38100" dir="2700000" algn="tl">
                    <a:srgbClr val="000000"/>
                  </a:outerShdw>
                </a:effectLst>
              </a:rPr>
              <a:t>(Lesbian, Gay, Bisexual, Transgendered, Two-spirited, Queer, Intersex &amp; Allied)</a:t>
            </a:r>
          </a:p>
        </p:txBody>
      </p:sp>
    </p:spTree>
  </p:cSld>
  <p:clrMapOvr>
    <a:masterClrMapping/>
  </p:clrMapOvr>
  <p:transition spd="slow"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468313" y="1268413"/>
            <a:ext cx="8229600" cy="4608512"/>
          </a:xfrm>
        </p:spPr>
        <p:txBody>
          <a:bodyPr/>
          <a:lstStyle/>
          <a:p>
            <a:pPr eaLnBrk="1" hangingPunct="1">
              <a:lnSpc>
                <a:spcPct val="80000"/>
              </a:lnSpc>
              <a:buFont typeface="Wingdings" pitchFamily="2" charset="2"/>
              <a:buNone/>
              <a:defRPr/>
            </a:pPr>
            <a:r>
              <a:rPr lang="en-US" sz="1400" b="1" dirty="0" smtClean="0">
                <a:hlinkClick r:id="rId2"/>
              </a:rPr>
              <a:t>Esteem Child and Youth Services</a:t>
            </a:r>
            <a:r>
              <a:rPr lang="en-US" sz="1400" b="1" dirty="0" smtClean="0"/>
              <a:t>   		   250-668-7454 </a:t>
            </a:r>
          </a:p>
          <a:p>
            <a:pPr eaLnBrk="1" hangingPunct="1">
              <a:lnSpc>
                <a:spcPct val="80000"/>
              </a:lnSpc>
              <a:buFont typeface="Wingdings" pitchFamily="2" charset="2"/>
              <a:buNone/>
              <a:defRPr/>
            </a:pPr>
            <a:r>
              <a:rPr lang="en-US" sz="1200" dirty="0" smtClean="0"/>
              <a:t>	</a:t>
            </a:r>
            <a:r>
              <a:rPr lang="en-US" sz="1200" b="1" dirty="0" smtClean="0"/>
              <a:t>Esteemed C H I C s  is dedicated to creating places and spaces where girls can come to learn to overcome </a:t>
            </a:r>
          </a:p>
          <a:p>
            <a:pPr eaLnBrk="1" hangingPunct="1">
              <a:lnSpc>
                <a:spcPct val="80000"/>
              </a:lnSpc>
              <a:buFont typeface="Wingdings" pitchFamily="2" charset="2"/>
              <a:buNone/>
              <a:defRPr/>
            </a:pPr>
            <a:r>
              <a:rPr lang="en-US" sz="1200" b="1" dirty="0" smtClean="0"/>
              <a:t>	poor body-image and self-esteem. They provide a client based preventative program that delivers creative and educational skill-building workshops for girls to promote body positive and life positive ways of thinking. 	</a:t>
            </a:r>
          </a:p>
          <a:p>
            <a:pPr eaLnBrk="1" hangingPunct="1">
              <a:lnSpc>
                <a:spcPct val="80000"/>
              </a:lnSpc>
              <a:buFont typeface="Wingdings" pitchFamily="2" charset="2"/>
              <a:buNone/>
              <a:defRPr/>
            </a:pPr>
            <a:r>
              <a:rPr lang="en-US" sz="1200" b="1" dirty="0" smtClean="0"/>
              <a:t>	Group and “one-to-one” counseling. Various workshops are available for girls.</a:t>
            </a:r>
          </a:p>
          <a:p>
            <a:pPr eaLnBrk="1" hangingPunct="1">
              <a:lnSpc>
                <a:spcPct val="80000"/>
              </a:lnSpc>
              <a:buFont typeface="Wingdings" pitchFamily="2" charset="2"/>
              <a:buNone/>
              <a:defRPr/>
            </a:pPr>
            <a:r>
              <a:rPr lang="en-US" sz="1200" dirty="0" smtClean="0"/>
              <a:t>	</a:t>
            </a:r>
            <a:r>
              <a:rPr lang="en-US" sz="1200" b="1" dirty="0" smtClean="0"/>
              <a:t>Contact:</a:t>
            </a:r>
            <a:r>
              <a:rPr lang="en-US" sz="1200" dirty="0" smtClean="0"/>
              <a:t> Angela Slade  </a:t>
            </a:r>
            <a:r>
              <a:rPr lang="en-US" sz="1200" b="1" dirty="0" smtClean="0"/>
              <a:t>250-668-7454</a:t>
            </a:r>
            <a:r>
              <a:rPr lang="en-US" sz="1200" dirty="0" smtClean="0"/>
              <a:t>		</a:t>
            </a:r>
            <a:r>
              <a:rPr lang="en-US" sz="1200" dirty="0" smtClean="0">
                <a:hlinkClick r:id="rId3"/>
              </a:rPr>
              <a:t>www.esteemchics.com</a:t>
            </a:r>
            <a:r>
              <a:rPr lang="en-US" sz="1200" dirty="0" smtClean="0"/>
              <a:t> </a:t>
            </a:r>
          </a:p>
          <a:p>
            <a:pPr lvl="1" eaLnBrk="1" hangingPunct="1">
              <a:lnSpc>
                <a:spcPct val="80000"/>
              </a:lnSpc>
              <a:buFontTx/>
              <a:buNone/>
              <a:defRPr/>
            </a:pPr>
            <a:endParaRPr lang="en-US" sz="1200" b="1" dirty="0" smtClean="0"/>
          </a:p>
          <a:p>
            <a:pP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r>
              <a:rPr lang="en-US" sz="1400" b="1" u="sng" dirty="0" smtClean="0"/>
              <a:t>Girl Talk</a:t>
            </a:r>
            <a:r>
              <a:rPr lang="en-US" sz="1400" b="1" dirty="0" smtClean="0"/>
              <a:t>  (SOS) -- Parksville		245 </a:t>
            </a:r>
            <a:r>
              <a:rPr lang="en-US" sz="1400" b="1" dirty="0" err="1" smtClean="0"/>
              <a:t>Hirst</a:t>
            </a:r>
            <a:r>
              <a:rPr lang="en-US" sz="1400" b="1" dirty="0" smtClean="0"/>
              <a:t> Avenue</a:t>
            </a:r>
            <a:r>
              <a:rPr lang="en-US" sz="1400" dirty="0" smtClean="0"/>
              <a:t>       	</a:t>
            </a:r>
            <a:r>
              <a:rPr lang="en-US" sz="1400" b="1" dirty="0" smtClean="0"/>
              <a:t>250-248-2093 (ext. 0) </a:t>
            </a:r>
          </a:p>
          <a:p>
            <a:pPr eaLnBrk="1" hangingPunct="1">
              <a:lnSpc>
                <a:spcPct val="80000"/>
              </a:lnSpc>
              <a:buFont typeface="Wingdings" pitchFamily="2" charset="2"/>
              <a:buNone/>
              <a:defRPr/>
            </a:pPr>
            <a:r>
              <a:rPr lang="en-US" sz="1400" b="1" dirty="0" smtClean="0"/>
              <a:t>	Grades 3 - 5   (</a:t>
            </a:r>
            <a:r>
              <a:rPr lang="en-US" sz="1300" b="1" dirty="0" smtClean="0"/>
              <a:t>Pre-register)                          </a:t>
            </a:r>
            <a:r>
              <a:rPr lang="en-US" sz="1400" b="1" dirty="0" smtClean="0"/>
              <a:t>Tuesdays 3:00pm – 5:00pm   </a:t>
            </a:r>
            <a:r>
              <a:rPr lang="en-US" sz="1300" b="1" dirty="0" smtClean="0"/>
              <a:t>               </a:t>
            </a:r>
            <a:br>
              <a:rPr lang="en-US" sz="1300" b="1" dirty="0" smtClean="0"/>
            </a:br>
            <a:r>
              <a:rPr lang="en-US" sz="1200" b="1" dirty="0" smtClean="0"/>
              <a:t>A time just for girls filled with fun activities, group discussions &amp; interesting projects. Parents must be present when participant joins the group for the first time to fill in registration and waivers. Fun, friendships and staying real. This activity based group encourages and inspires all girls to be strong, smart, and bold. Through support, accurate information and mentoring, girls can become clearer and more confident about who they are.   </a:t>
            </a:r>
            <a:r>
              <a:rPr lang="en-US" sz="1400" b="1" dirty="0" smtClean="0"/>
              <a:t> </a:t>
            </a:r>
          </a:p>
          <a:p>
            <a:pPr lvl="1" eaLnBrk="1" hangingPunct="1">
              <a:lnSpc>
                <a:spcPct val="80000"/>
              </a:lnSpc>
              <a:buFontTx/>
              <a:buNone/>
              <a:defRPr/>
            </a:pPr>
            <a:r>
              <a:rPr lang="en-US" sz="1000" b="1" dirty="0" smtClean="0"/>
              <a:t>  </a:t>
            </a:r>
          </a:p>
          <a:p>
            <a:pPr eaLnBrk="1" hangingPunct="1">
              <a:lnSpc>
                <a:spcPct val="80000"/>
              </a:lnSpc>
              <a:buFont typeface="Wingdings" pitchFamily="2" charset="2"/>
              <a:buNone/>
              <a:defRPr/>
            </a:pPr>
            <a:endParaRPr lang="en-US" sz="1200" dirty="0" smtClean="0"/>
          </a:p>
        </p:txBody>
      </p:sp>
      <p:sp>
        <p:nvSpPr>
          <p:cNvPr id="27651" name="AutoShape 3">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33CC33"/>
          </a:solidFill>
          <a:ln w="9525">
            <a:noFill/>
            <a:miter lim="800000"/>
            <a:headEnd/>
            <a:tailEnd/>
          </a:ln>
        </p:spPr>
        <p:txBody>
          <a:bodyPr wrap="none" anchor="ctr"/>
          <a:lstStyle/>
          <a:p>
            <a:endParaRPr lang="en-CA"/>
          </a:p>
        </p:txBody>
      </p:sp>
      <p:sp>
        <p:nvSpPr>
          <p:cNvPr id="76804" name="Rectangle 4"/>
          <p:cNvSpPr>
            <a:spLocks noChangeArrowheads="1"/>
          </p:cNvSpPr>
          <p:nvPr/>
        </p:nvSpPr>
        <p:spPr bwMode="auto">
          <a:xfrm>
            <a:off x="457200" y="274638"/>
            <a:ext cx="8229600" cy="633412"/>
          </a:xfrm>
          <a:prstGeom prst="rect">
            <a:avLst/>
          </a:prstGeom>
          <a:solidFill>
            <a:srgbClr val="33CC33"/>
          </a:solidFill>
          <a:ln w="15875">
            <a:solidFill>
              <a:schemeClr val="tx1"/>
            </a:solidFill>
            <a:miter lim="800000"/>
            <a:headEnd/>
            <a:tailEnd/>
          </a:ln>
          <a:effectLst/>
        </p:spPr>
        <p:txBody>
          <a:bodyPr anchor="ctr"/>
          <a:lstStyle/>
          <a:p>
            <a:pPr eaLnBrk="1" hangingPunct="1">
              <a:defRPr/>
            </a:pPr>
            <a:r>
              <a:rPr lang="en-US" sz="3200" b="1">
                <a:effectLst>
                  <a:outerShdw blurRad="38100" dist="38100" dir="2700000" algn="tl">
                    <a:srgbClr val="000000"/>
                  </a:outerShdw>
                </a:effectLst>
              </a:rPr>
              <a:t>Girls Esteem</a:t>
            </a:r>
          </a:p>
        </p:txBody>
      </p:sp>
      <p:pic>
        <p:nvPicPr>
          <p:cNvPr id="27653" name="Picture 6" descr="Picture7"/>
          <p:cNvPicPr>
            <a:picLocks noChangeAspect="1" noChangeArrowheads="1"/>
          </p:cNvPicPr>
          <p:nvPr/>
        </p:nvPicPr>
        <p:blipFill>
          <a:blip r:embed="rId4"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body" idx="1"/>
          </p:nvPr>
        </p:nvSpPr>
        <p:spPr>
          <a:xfrm>
            <a:off x="468313" y="1268413"/>
            <a:ext cx="8229600" cy="1944687"/>
          </a:xfrm>
        </p:spPr>
        <p:txBody>
          <a:bodyPr/>
          <a:lstStyle/>
          <a:p>
            <a:pPr eaLnBrk="1" hangingPunct="1">
              <a:lnSpc>
                <a:spcPct val="80000"/>
              </a:lnSpc>
              <a:buFont typeface="Wingdings" pitchFamily="2" charset="2"/>
              <a:buNone/>
              <a:defRPr/>
            </a:pPr>
            <a:endParaRPr lang="en-US" sz="1600" b="1" u="sng" dirty="0" smtClean="0"/>
          </a:p>
          <a:p>
            <a:pPr eaLnBrk="1" hangingPunct="1">
              <a:lnSpc>
                <a:spcPct val="80000"/>
              </a:lnSpc>
              <a:buFont typeface="Wingdings" pitchFamily="2" charset="2"/>
              <a:buNone/>
              <a:defRPr/>
            </a:pPr>
            <a:r>
              <a:rPr lang="en-US" sz="1600" b="1" u="sng" dirty="0" err="1" smtClean="0"/>
              <a:t>Guyz</a:t>
            </a:r>
            <a:r>
              <a:rPr lang="en-US" sz="1600" b="1" u="sng" dirty="0" smtClean="0"/>
              <a:t> Time</a:t>
            </a:r>
            <a:r>
              <a:rPr lang="en-US" sz="1600" b="1" dirty="0" smtClean="0"/>
              <a:t> (SOS) -  Parksville		245 </a:t>
            </a:r>
            <a:r>
              <a:rPr lang="en-US" sz="1600" b="1" dirty="0" err="1" smtClean="0"/>
              <a:t>Hirst</a:t>
            </a:r>
            <a:r>
              <a:rPr lang="en-US" sz="1600" b="1" dirty="0" smtClean="0"/>
              <a:t>  		250-248-2093 (ext. 0)</a:t>
            </a:r>
          </a:p>
          <a:p>
            <a:pPr lvl="1" eaLnBrk="1" hangingPunct="1">
              <a:lnSpc>
                <a:spcPct val="80000"/>
              </a:lnSpc>
              <a:buFontTx/>
              <a:buNone/>
              <a:defRPr/>
            </a:pPr>
            <a:r>
              <a:rPr lang="en-US" sz="1400" b="1" dirty="0" smtClean="0"/>
              <a:t>	Grades 3 -5</a:t>
            </a:r>
            <a:r>
              <a:rPr lang="en-US" sz="1200" b="1" dirty="0" smtClean="0"/>
              <a:t> (Pre-register) 		Tuesdays 3:00pm – 5:00pm	 </a:t>
            </a:r>
          </a:p>
          <a:p>
            <a:pPr lvl="1" eaLnBrk="1" hangingPunct="1">
              <a:lnSpc>
                <a:spcPct val="80000"/>
              </a:lnSpc>
              <a:buFontTx/>
              <a:buNone/>
              <a:defRPr/>
            </a:pPr>
            <a:r>
              <a:rPr lang="en-US" sz="1200" b="1" dirty="0" smtClean="0"/>
              <a:t>	Activity based group. Have fun and hang out, while developing communication, confidence and relationship skills. Parents must be present when participant joins the group for the first time in order to fill in registration and waivers. Navigating the social pressures of youth, enjoy some hangout time and get the scoop on stuff you like, while you explore some of the issues that currently present challenges. Meet some new friends and have fun.</a:t>
            </a:r>
            <a:r>
              <a:rPr lang="en-US" sz="1400" dirty="0" smtClean="0"/>
              <a:t> </a:t>
            </a:r>
          </a:p>
          <a:p>
            <a:pPr lvl="1" eaLnBrk="1" hangingPunct="1">
              <a:lnSpc>
                <a:spcPct val="80000"/>
              </a:lnSpc>
              <a:buFontTx/>
              <a:buNone/>
              <a:defRPr/>
            </a:pPr>
            <a:endParaRPr lang="en-US" sz="1400" b="1" dirty="0" smtClean="0"/>
          </a:p>
          <a:p>
            <a:pPr eaLnBrk="1" hangingPunct="1">
              <a:lnSpc>
                <a:spcPct val="80000"/>
              </a:lnSpc>
              <a:buFont typeface="Wingdings" pitchFamily="2" charset="2"/>
              <a:buNone/>
              <a:defRPr/>
            </a:pPr>
            <a:endParaRPr lang="en-US" sz="4400" dirty="0" smtClean="0"/>
          </a:p>
        </p:txBody>
      </p:sp>
      <p:sp>
        <p:nvSpPr>
          <p:cNvPr id="28675" name="AutoShape 3">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33CC33"/>
          </a:solidFill>
          <a:ln w="9525">
            <a:noFill/>
            <a:miter lim="800000"/>
            <a:headEnd/>
            <a:tailEnd/>
          </a:ln>
        </p:spPr>
        <p:txBody>
          <a:bodyPr wrap="none" anchor="ctr"/>
          <a:lstStyle/>
          <a:p>
            <a:endParaRPr lang="en-CA"/>
          </a:p>
        </p:txBody>
      </p:sp>
      <p:sp>
        <p:nvSpPr>
          <p:cNvPr id="167940" name="Rectangle 4"/>
          <p:cNvSpPr>
            <a:spLocks noChangeArrowheads="1"/>
          </p:cNvSpPr>
          <p:nvPr/>
        </p:nvSpPr>
        <p:spPr bwMode="auto">
          <a:xfrm>
            <a:off x="457200" y="274638"/>
            <a:ext cx="8229600" cy="633412"/>
          </a:xfrm>
          <a:prstGeom prst="rect">
            <a:avLst/>
          </a:prstGeom>
          <a:solidFill>
            <a:srgbClr val="33CC33"/>
          </a:solidFill>
          <a:ln w="15875">
            <a:solidFill>
              <a:schemeClr val="tx1"/>
            </a:solidFill>
            <a:miter lim="800000"/>
            <a:headEnd/>
            <a:tailEnd/>
          </a:ln>
          <a:effectLst/>
        </p:spPr>
        <p:txBody>
          <a:bodyPr anchor="ctr"/>
          <a:lstStyle/>
          <a:p>
            <a:pPr eaLnBrk="1" hangingPunct="1">
              <a:defRPr/>
            </a:pPr>
            <a:r>
              <a:rPr lang="en-US" sz="3200" b="1">
                <a:effectLst>
                  <a:outerShdw blurRad="38100" dist="38100" dir="2700000" algn="tl">
                    <a:srgbClr val="000000"/>
                  </a:outerShdw>
                </a:effectLst>
              </a:rPr>
              <a:t>Boys Esteem</a:t>
            </a:r>
          </a:p>
        </p:txBody>
      </p:sp>
      <p:pic>
        <p:nvPicPr>
          <p:cNvPr id="28677" name="Picture 6" descr="Picture7"/>
          <p:cNvPicPr>
            <a:picLocks noChangeAspect="1" noChangeArrowheads="1"/>
          </p:cNvPicPr>
          <p:nvPr/>
        </p:nvPicPr>
        <p:blipFill>
          <a:blip r:embed="rId2"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p:txBody>
          <a:bodyPr/>
          <a:lstStyle/>
          <a:p>
            <a:pPr eaLnBrk="1" hangingPunct="1">
              <a:buFont typeface="Wingdings" pitchFamily="2" charset="2"/>
              <a:buNone/>
              <a:defRPr/>
            </a:pPr>
            <a:r>
              <a:rPr lang="en-US" sz="1400" b="1" dirty="0" smtClean="0">
                <a:hlinkClick r:id="rId2"/>
              </a:rPr>
              <a:t>Big Brothers Big Sisters In-School Mentoring</a:t>
            </a:r>
            <a:r>
              <a:rPr lang="en-US" sz="1400" b="1" dirty="0" smtClean="0"/>
              <a:t>	</a:t>
            </a:r>
            <a:r>
              <a:rPr lang="en-US" sz="1200" b="1" dirty="0" smtClean="0"/>
              <a:t>250-756-2447 </a:t>
            </a:r>
          </a:p>
          <a:p>
            <a:pPr eaLnBrk="1" hangingPunct="1">
              <a:buFont typeface="Wingdings" pitchFamily="2" charset="2"/>
              <a:buNone/>
              <a:defRPr/>
            </a:pPr>
            <a:r>
              <a:rPr lang="en-US" sz="1200" b="1" dirty="0" smtClean="0"/>
              <a:t>	Mentors work with children in a school environment to build a child’s self-esteem and school performance while having a lot of fun. Currently, we have the In-School Mentoring program in eight schools in the Central Vancouver Island area, including: Winchelsea Elementary</a:t>
            </a:r>
          </a:p>
          <a:p>
            <a:pPr eaLnBrk="1" hangingPunct="1">
              <a:buFont typeface="Wingdings" pitchFamily="2" charset="2"/>
              <a:buNone/>
              <a:defRPr/>
            </a:pPr>
            <a:r>
              <a:rPr lang="en-US" sz="1200" b="1" dirty="0" smtClean="0"/>
              <a:t>		</a:t>
            </a:r>
          </a:p>
          <a:p>
            <a:pPr eaLnBrk="1" hangingPunct="1">
              <a:buFont typeface="Wingdings" pitchFamily="2" charset="2"/>
              <a:buNone/>
              <a:defRPr/>
            </a:pPr>
            <a:r>
              <a:rPr lang="en-US" sz="1200" b="1" dirty="0" smtClean="0"/>
              <a:t>	</a:t>
            </a:r>
            <a:r>
              <a:rPr lang="en-US" sz="1400" b="1" dirty="0" smtClean="0"/>
              <a:t>Contact: 	250-756-2447   admin@bigscvi.ca  </a:t>
            </a:r>
          </a:p>
          <a:p>
            <a:pPr eaLnBrk="1" hangingPunct="1">
              <a:buFont typeface="Wingdings" pitchFamily="2" charset="2"/>
              <a:buNone/>
              <a:defRPr/>
            </a:pPr>
            <a:endParaRPr lang="en-US" sz="1400" b="1" dirty="0" smtClean="0"/>
          </a:p>
        </p:txBody>
      </p:sp>
      <p:sp>
        <p:nvSpPr>
          <p:cNvPr id="29699" name="AutoShape 3">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33CC33"/>
          </a:solidFill>
          <a:ln w="9525">
            <a:noFill/>
            <a:miter lim="800000"/>
            <a:headEnd/>
            <a:tailEnd/>
          </a:ln>
        </p:spPr>
        <p:txBody>
          <a:bodyPr wrap="none" anchor="ctr"/>
          <a:lstStyle/>
          <a:p>
            <a:endParaRPr lang="en-CA"/>
          </a:p>
        </p:txBody>
      </p:sp>
      <p:sp>
        <p:nvSpPr>
          <p:cNvPr id="77828" name="Rectangle 4"/>
          <p:cNvSpPr>
            <a:spLocks noChangeArrowheads="1"/>
          </p:cNvSpPr>
          <p:nvPr/>
        </p:nvSpPr>
        <p:spPr bwMode="auto">
          <a:xfrm>
            <a:off x="457200" y="274638"/>
            <a:ext cx="8229600" cy="633412"/>
          </a:xfrm>
          <a:prstGeom prst="rect">
            <a:avLst/>
          </a:prstGeom>
          <a:solidFill>
            <a:srgbClr val="33CC33"/>
          </a:solidFill>
          <a:ln w="15875">
            <a:solidFill>
              <a:schemeClr val="tx1"/>
            </a:solidFill>
            <a:miter lim="800000"/>
            <a:headEnd/>
            <a:tailEnd/>
          </a:ln>
          <a:effectLst/>
        </p:spPr>
        <p:txBody>
          <a:bodyPr anchor="ctr"/>
          <a:lstStyle/>
          <a:p>
            <a:pPr eaLnBrk="1" hangingPunct="1">
              <a:defRPr/>
            </a:pPr>
            <a:r>
              <a:rPr lang="en-US" sz="3200" b="1">
                <a:effectLst>
                  <a:outerShdw blurRad="38100" dist="38100" dir="2700000" algn="tl">
                    <a:srgbClr val="000000"/>
                  </a:outerShdw>
                </a:effectLst>
              </a:rPr>
              <a:t>Mentoring</a:t>
            </a:r>
          </a:p>
        </p:txBody>
      </p:sp>
      <p:pic>
        <p:nvPicPr>
          <p:cNvPr id="29701" name="Picture 6" descr="Picture7"/>
          <p:cNvPicPr>
            <a:picLocks noChangeAspect="1" noChangeArrowheads="1"/>
          </p:cNvPicPr>
          <p:nvPr/>
        </p:nvPicPr>
        <p:blipFill>
          <a:blip r:embed="rId3"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a:ln>
            <a:solidFill>
              <a:schemeClr val="tx1"/>
            </a:solidFill>
          </a:ln>
        </p:spPr>
        <p:txBody>
          <a:bodyPr/>
          <a:lstStyle/>
          <a:p>
            <a:pPr>
              <a:defRPr/>
            </a:pPr>
            <a:r>
              <a:rPr lang="en-CA" sz="3200" dirty="0" smtClean="0"/>
              <a:t>Child Development Services</a:t>
            </a:r>
            <a:endParaRPr lang="en-CA" sz="3200" dirty="0"/>
          </a:p>
        </p:txBody>
      </p:sp>
      <p:sp>
        <p:nvSpPr>
          <p:cNvPr id="3" name="Content Placeholder 2"/>
          <p:cNvSpPr>
            <a:spLocks noGrp="1"/>
          </p:cNvSpPr>
          <p:nvPr>
            <p:ph idx="1"/>
          </p:nvPr>
        </p:nvSpPr>
        <p:spPr>
          <a:xfrm>
            <a:off x="457200" y="1600200"/>
            <a:ext cx="8229600" cy="4709120"/>
          </a:xfrm>
        </p:spPr>
        <p:txBody>
          <a:bodyPr/>
          <a:lstStyle/>
          <a:p>
            <a:pPr>
              <a:defRPr/>
            </a:pPr>
            <a:r>
              <a:rPr lang="en-CA" sz="1400" b="1" u="sng" dirty="0" smtClean="0"/>
              <a:t>Infant Development Consultant (FRA) </a:t>
            </a:r>
            <a:r>
              <a:rPr lang="en-CA" sz="1400" dirty="0" smtClean="0"/>
              <a:t>– </a:t>
            </a:r>
            <a:r>
              <a:rPr lang="en-CA" sz="1200" dirty="0" smtClean="0"/>
              <a:t>IDP offers home-based outreach services to promote healthy child development.  The program focuses on children (0-3) who may be at risk of developmental delay Consultants offer support to parents and create opportunities for the child to become more independent, participate in self-discovery, and learn new skills.  Opportunities for networking with other parents is offered as well. Open Referral.</a:t>
            </a:r>
          </a:p>
          <a:p>
            <a:pPr>
              <a:defRPr/>
            </a:pPr>
            <a:r>
              <a:rPr lang="en-CA" sz="1400" b="1" u="sng" dirty="0" smtClean="0"/>
              <a:t>Supported Development Consultants (FRA)</a:t>
            </a:r>
            <a:r>
              <a:rPr lang="en-CA" sz="1400" dirty="0" smtClean="0"/>
              <a:t> - </a:t>
            </a:r>
            <a:r>
              <a:rPr lang="en-CA" sz="1200" dirty="0" smtClean="0"/>
              <a:t>SCD promotes inclusive child care for children ages 0-18. Child care subsidies give priority to children 3-5.  School aged children may also receive funding upon review by the screening committee (CDS Team).  SCD Consultants work with local child care centres to meet the needs of special needs children.  Parents support also offered.  Open Referral</a:t>
            </a:r>
          </a:p>
          <a:p>
            <a:pPr>
              <a:defRPr/>
            </a:pPr>
            <a:r>
              <a:rPr lang="en-CA" sz="1400" b="1" u="sng" dirty="0" smtClean="0"/>
              <a:t>Supported Child Development Assistant (FRA)</a:t>
            </a:r>
            <a:r>
              <a:rPr lang="en-CA" sz="1400" dirty="0" smtClean="0"/>
              <a:t> – </a:t>
            </a:r>
            <a:r>
              <a:rPr lang="en-CA" sz="1200" dirty="0" smtClean="0"/>
              <a:t>The SCD Assistant is a specialized worker who is assigned to SCD subsidized children in the child care centres.  The SCDA is a member of the child development services team and participates in the case review to better serve the needs of the child.  Internal assignment.</a:t>
            </a:r>
          </a:p>
          <a:p>
            <a:pPr>
              <a:defRPr/>
            </a:pPr>
            <a:r>
              <a:rPr lang="en-CA" sz="1400" b="1" u="sng" dirty="0" smtClean="0"/>
              <a:t>Physiotherapy and Occupational Therapy (FRA)</a:t>
            </a:r>
            <a:r>
              <a:rPr lang="en-CA" sz="1400" dirty="0" smtClean="0"/>
              <a:t> – </a:t>
            </a:r>
            <a:r>
              <a:rPr lang="en-CA" sz="1200" dirty="0" smtClean="0"/>
              <a:t>The PT and OT serve children 0-5 by providing assessment, treatment and consultation.  Services are offered at home or on site at FRA.  The therapies support the IDP consultants by working with children who are referred for specialized services.  The OT can evaluate a child’s skills and abilities for play activities, daily living, child care centre and school settings and determine the developmental levels in these areas.    The OT addresses physical, psychological, social and environmental factors that may hinder an individual’s ability to function.  The physiotherapist provides parents and caregivers with information about movement such as rolling, crawling, sitting, walking and climbing. Open Referral.</a:t>
            </a:r>
          </a:p>
          <a:p>
            <a:pPr>
              <a:defRPr/>
            </a:pPr>
            <a:r>
              <a:rPr lang="en-CA" sz="1400" b="1" u="sng" dirty="0" smtClean="0"/>
              <a:t> Speech and Language </a:t>
            </a:r>
            <a:r>
              <a:rPr lang="en-CA" sz="1400" b="1" u="sng" dirty="0" err="1" smtClean="0"/>
              <a:t>Therapisr</a:t>
            </a:r>
            <a:r>
              <a:rPr lang="en-CA" sz="1400" b="1" u="sng" dirty="0" smtClean="0"/>
              <a:t> (FRA)</a:t>
            </a:r>
            <a:r>
              <a:rPr lang="en-CA" sz="1400" dirty="0" smtClean="0"/>
              <a:t> – </a:t>
            </a:r>
            <a:r>
              <a:rPr lang="en-CA" sz="1200" dirty="0" smtClean="0"/>
              <a:t>Part time SLP.  This is in addition to the services provided by VIHA Speech and Language Pathologist who works with FRA child development team.  SLP’s are concerned with the prevention, identification, diagnosis and rehabilitation of children with speech and hearing disorders.  The speech therapist assesses hearing, speech and language in children 0-5 and acts as a consultant to the CDS team.  The SLP’s also provide direct service as part of the </a:t>
            </a:r>
            <a:r>
              <a:rPr lang="en-CA" sz="1200" dirty="0" err="1" smtClean="0"/>
              <a:t>therapeeutic</a:t>
            </a:r>
            <a:r>
              <a:rPr lang="en-CA" sz="1200" dirty="0" smtClean="0"/>
              <a:t> services of FRA Child Development Centre. Open Referral   </a:t>
            </a:r>
          </a:p>
        </p:txBody>
      </p:sp>
    </p:spTree>
  </p:cSld>
  <p:clrMapOvr>
    <a:masterClrMapping/>
  </p:clrMapOvr>
  <p:transition spd="slow"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body" sz="half" idx="1"/>
          </p:nvPr>
        </p:nvSpPr>
        <p:spPr>
          <a:xfrm>
            <a:off x="107950" y="333375"/>
            <a:ext cx="4387850" cy="6524625"/>
          </a:xfrm>
        </p:spPr>
        <p:txBody>
          <a:bodyPr/>
          <a:lstStyle/>
          <a:p>
            <a:pPr marL="0" indent="0" eaLnBrk="1" hangingPunct="1">
              <a:lnSpc>
                <a:spcPct val="80000"/>
              </a:lnSpc>
              <a:buFontTx/>
              <a:buNone/>
            </a:pPr>
            <a:r>
              <a:rPr lang="en-US" sz="1200" b="1" smtClean="0"/>
              <a:t>Camp fYrefly</a:t>
            </a:r>
          </a:p>
          <a:p>
            <a:pPr marL="0" indent="0" eaLnBrk="1" hangingPunct="1">
              <a:lnSpc>
                <a:spcPct val="80000"/>
              </a:lnSpc>
              <a:buFontTx/>
              <a:buNone/>
            </a:pPr>
            <a:r>
              <a:rPr lang="en-US" sz="1200" i="1" smtClean="0"/>
              <a:t>by </a:t>
            </a:r>
            <a:r>
              <a:rPr lang="en-US" sz="1200" smtClean="0"/>
              <a:t>Rob Knight</a:t>
            </a:r>
            <a:r>
              <a:rPr lang="en-US" sz="1200" i="1" smtClean="0"/>
              <a:t>, Camp fYrefly</a:t>
            </a:r>
          </a:p>
          <a:p>
            <a:pPr marL="0" indent="0" eaLnBrk="1" hangingPunct="1">
              <a:lnSpc>
                <a:spcPct val="80000"/>
              </a:lnSpc>
              <a:buFontTx/>
              <a:buNone/>
            </a:pPr>
            <a:r>
              <a:rPr lang="en-US" sz="1200" i="1" smtClean="0"/>
              <a:t>BC Coordinator</a:t>
            </a:r>
          </a:p>
          <a:p>
            <a:pPr marL="0" indent="0" eaLnBrk="1" hangingPunct="1">
              <a:lnSpc>
                <a:spcPct val="80000"/>
              </a:lnSpc>
              <a:buFontTx/>
              <a:buNone/>
            </a:pPr>
            <a:endParaRPr lang="en-US" sz="1200" i="1" smtClean="0"/>
          </a:p>
          <a:p>
            <a:pPr marL="0" indent="0" eaLnBrk="1" hangingPunct="1">
              <a:lnSpc>
                <a:spcPct val="80000"/>
              </a:lnSpc>
              <a:buFontTx/>
              <a:buNone/>
            </a:pPr>
            <a:r>
              <a:rPr lang="en-US" sz="900" smtClean="0"/>
              <a:t>“Justice” is 15 years old and lives in Fort St. John, British Columbia. He recently </a:t>
            </a:r>
          </a:p>
          <a:p>
            <a:pPr marL="0" indent="0" eaLnBrk="1" hangingPunct="1">
              <a:lnSpc>
                <a:spcPct val="80000"/>
              </a:lnSpc>
              <a:buFontTx/>
              <a:buNone/>
            </a:pPr>
            <a:r>
              <a:rPr lang="en-US" sz="900" smtClean="0"/>
              <a:t>came out to his mother and father. As a result, his parents want to learn more</a:t>
            </a:r>
          </a:p>
          <a:p>
            <a:pPr marL="0" indent="0" eaLnBrk="1" hangingPunct="1">
              <a:lnSpc>
                <a:spcPct val="80000"/>
              </a:lnSpc>
              <a:buFontTx/>
              <a:buNone/>
            </a:pPr>
            <a:r>
              <a:rPr lang="en-US" sz="900" smtClean="0"/>
              <a:t>about having a gay son. But they don’t know who to turn to for help.</a:t>
            </a:r>
          </a:p>
          <a:p>
            <a:pPr marL="0" indent="0" eaLnBrk="1" hangingPunct="1">
              <a:lnSpc>
                <a:spcPct val="80000"/>
              </a:lnSpc>
              <a:buFontTx/>
              <a:buNone/>
            </a:pPr>
            <a:endParaRPr lang="en-US" sz="900" smtClean="0"/>
          </a:p>
          <a:p>
            <a:pPr marL="0" indent="0" eaLnBrk="1" hangingPunct="1">
              <a:lnSpc>
                <a:spcPct val="80000"/>
              </a:lnSpc>
              <a:buFontTx/>
              <a:buNone/>
            </a:pPr>
            <a:r>
              <a:rPr lang="en-US" sz="900" smtClean="0"/>
              <a:t>Justice’s mother is concerned that he will have a very difficult life. However, she’s not really sure what to expect because her son is the only gay person</a:t>
            </a:r>
          </a:p>
          <a:p>
            <a:pPr marL="0" indent="0" eaLnBrk="1" hangingPunct="1">
              <a:lnSpc>
                <a:spcPct val="80000"/>
              </a:lnSpc>
              <a:buFontTx/>
              <a:buNone/>
            </a:pPr>
            <a:r>
              <a:rPr lang="en-US" sz="900" smtClean="0"/>
              <a:t>she knows. Justice has this in common with his mother. He has never met another person who identifies as gay or queer. He’s afraid to talk about his sexuality to his friends at school. He feels alone and isolated.</a:t>
            </a:r>
          </a:p>
          <a:p>
            <a:pPr marL="0" indent="0" eaLnBrk="1" hangingPunct="1">
              <a:lnSpc>
                <a:spcPct val="80000"/>
              </a:lnSpc>
              <a:buFontTx/>
              <a:buNone/>
            </a:pPr>
            <a:endParaRPr lang="en-US" sz="900" smtClean="0"/>
          </a:p>
          <a:p>
            <a:pPr marL="0" indent="0" eaLnBrk="1" hangingPunct="1">
              <a:lnSpc>
                <a:spcPct val="80000"/>
              </a:lnSpc>
              <a:buFontTx/>
              <a:buNone/>
            </a:pPr>
            <a:r>
              <a:rPr lang="en-US" sz="900" smtClean="0"/>
              <a:t>While surfing the web one day, Justice comes across a website for Camp fYrefly British Columbia, a leadership retreat for lesbian, gay, bisexual, trans-identified,</a:t>
            </a:r>
          </a:p>
          <a:p>
            <a:pPr marL="0" indent="0" eaLnBrk="1" hangingPunct="1">
              <a:lnSpc>
                <a:spcPct val="80000"/>
              </a:lnSpc>
              <a:buFontTx/>
              <a:buNone/>
            </a:pPr>
            <a:r>
              <a:rPr lang="en-US" sz="900" smtClean="0"/>
              <a:t>two-spirit, intersex, queer, and allied (LGBTTIQ&amp;A) youth. His fingers crossed,</a:t>
            </a:r>
          </a:p>
          <a:p>
            <a:pPr marL="0" indent="0" eaLnBrk="1" hangingPunct="1">
              <a:lnSpc>
                <a:spcPct val="80000"/>
              </a:lnSpc>
              <a:buFontTx/>
              <a:buNone/>
            </a:pPr>
            <a:r>
              <a:rPr lang="en-US" sz="900" smtClean="0"/>
              <a:t>he sends in an application. A short time later, Justice is thrilled to find out that he’s</a:t>
            </a:r>
          </a:p>
          <a:p>
            <a:pPr marL="0" indent="0" eaLnBrk="1" hangingPunct="1">
              <a:lnSpc>
                <a:spcPct val="80000"/>
              </a:lnSpc>
              <a:buFontTx/>
              <a:buNone/>
            </a:pPr>
            <a:r>
              <a:rPr lang="en-US" sz="900" smtClean="0"/>
              <a:t>been selected to participate as a camper. But he also has mixed feelings – he</a:t>
            </a:r>
          </a:p>
          <a:p>
            <a:pPr marL="0" indent="0" eaLnBrk="1" hangingPunct="1">
              <a:lnSpc>
                <a:spcPct val="80000"/>
              </a:lnSpc>
              <a:buFontTx/>
              <a:buNone/>
            </a:pPr>
            <a:r>
              <a:rPr lang="en-US" sz="900" smtClean="0"/>
              <a:t>desperately wants to spend time with other young people like himself, but he knows that his parents don’t have the money to send him to camp on Gambier Island. To his relief, he discovers that Camp fYrefly offers a travel bursary. All Justice has to pay is the $25 commitment fee.</a:t>
            </a:r>
          </a:p>
          <a:p>
            <a:pPr marL="0" indent="0" eaLnBrk="1" hangingPunct="1">
              <a:lnSpc>
                <a:spcPct val="80000"/>
              </a:lnSpc>
              <a:buFontTx/>
              <a:buNone/>
            </a:pPr>
            <a:endParaRPr lang="en-US" sz="900" smtClean="0"/>
          </a:p>
          <a:p>
            <a:pPr marL="0" indent="0" eaLnBrk="1" hangingPunct="1">
              <a:lnSpc>
                <a:spcPct val="80000"/>
              </a:lnSpc>
              <a:buFontTx/>
              <a:buNone/>
            </a:pPr>
            <a:r>
              <a:rPr lang="en-US" sz="900" smtClean="0"/>
              <a:t>When Justice arrives at camp in early July, he is immediately welcomed by a diverse group of campers, youth leaders, and adult volunteers. He spends his</a:t>
            </a:r>
          </a:p>
          <a:p>
            <a:pPr marL="0" indent="0" eaLnBrk="1" hangingPunct="1">
              <a:lnSpc>
                <a:spcPct val="80000"/>
              </a:lnSpc>
              <a:buFontTx/>
              <a:buNone/>
            </a:pPr>
            <a:r>
              <a:rPr lang="en-US" sz="900" smtClean="0"/>
              <a:t>first days there making new friends, and meeting peers and mentors.</a:t>
            </a:r>
          </a:p>
          <a:p>
            <a:pPr marL="0" indent="0" eaLnBrk="1" hangingPunct="1">
              <a:lnSpc>
                <a:spcPct val="80000"/>
              </a:lnSpc>
              <a:buFontTx/>
              <a:buNone/>
            </a:pPr>
            <a:endParaRPr lang="en-US" sz="900" smtClean="0"/>
          </a:p>
          <a:p>
            <a:pPr marL="0" indent="0" eaLnBrk="1" hangingPunct="1">
              <a:lnSpc>
                <a:spcPct val="80000"/>
              </a:lnSpc>
              <a:buFontTx/>
              <a:buNone/>
            </a:pPr>
            <a:r>
              <a:rPr lang="en-US" sz="900" smtClean="0"/>
              <a:t>Justice then begins to explore the complex personal, safety, legal, and health</a:t>
            </a:r>
          </a:p>
          <a:p>
            <a:pPr marL="0" indent="0" eaLnBrk="1" hangingPunct="1">
              <a:lnSpc>
                <a:spcPct val="80000"/>
              </a:lnSpc>
              <a:buFontTx/>
              <a:buNone/>
            </a:pPr>
            <a:r>
              <a:rPr lang="en-US" sz="900" smtClean="0"/>
              <a:t>issues as well as the concerns that he faces as a sexual minority individual. He</a:t>
            </a:r>
          </a:p>
          <a:p>
            <a:pPr marL="0" indent="0" eaLnBrk="1" hangingPunct="1">
              <a:lnSpc>
                <a:spcPct val="80000"/>
              </a:lnSpc>
              <a:buFontTx/>
              <a:buNone/>
            </a:pPr>
            <a:r>
              <a:rPr lang="en-US" sz="900" smtClean="0"/>
              <a:t>does this through artistic avenues like acting, dancing, painting, and writing.</a:t>
            </a:r>
          </a:p>
          <a:p>
            <a:pPr marL="0" indent="0" eaLnBrk="1" hangingPunct="1">
              <a:lnSpc>
                <a:spcPct val="80000"/>
              </a:lnSpc>
              <a:buFontTx/>
              <a:buNone/>
            </a:pPr>
            <a:r>
              <a:rPr lang="en-US" sz="900" smtClean="0"/>
              <a:t>He participates in interactive workshops facilitated by community leaders and</a:t>
            </a:r>
          </a:p>
          <a:p>
            <a:pPr marL="0" indent="0" eaLnBrk="1" hangingPunct="1">
              <a:lnSpc>
                <a:spcPct val="80000"/>
              </a:lnSpc>
              <a:buFontTx/>
              <a:buNone/>
            </a:pPr>
            <a:r>
              <a:rPr lang="en-US" sz="900" smtClean="0"/>
              <a:t>artist mentors. Justice and his new friends develop crucial leadership skills that help them to advocate for social justice and inclusion in their families, schools, and</a:t>
            </a:r>
          </a:p>
          <a:p>
            <a:pPr marL="0" indent="0" eaLnBrk="1" hangingPunct="1">
              <a:lnSpc>
                <a:spcPct val="80000"/>
              </a:lnSpc>
              <a:buFontTx/>
              <a:buNone/>
            </a:pPr>
            <a:r>
              <a:rPr lang="en-US" sz="900" smtClean="0"/>
              <a:t>communities.</a:t>
            </a:r>
          </a:p>
          <a:p>
            <a:pPr marL="0" indent="0" eaLnBrk="1" hangingPunct="1">
              <a:lnSpc>
                <a:spcPct val="80000"/>
              </a:lnSpc>
              <a:buFontTx/>
              <a:buNone/>
            </a:pPr>
            <a:endParaRPr lang="en-US" sz="900" smtClean="0"/>
          </a:p>
          <a:p>
            <a:pPr marL="0" indent="0" eaLnBrk="1" hangingPunct="1">
              <a:lnSpc>
                <a:spcPct val="80000"/>
              </a:lnSpc>
              <a:buFontTx/>
              <a:buNone/>
            </a:pPr>
            <a:r>
              <a:rPr lang="en-US" sz="900" smtClean="0"/>
              <a:t>When Justice returns home from camp, his parents notice how much happier he is.</a:t>
            </a:r>
          </a:p>
          <a:p>
            <a:pPr marL="0" indent="0" eaLnBrk="1" hangingPunct="1">
              <a:lnSpc>
                <a:spcPct val="80000"/>
              </a:lnSpc>
              <a:buFontTx/>
              <a:buNone/>
            </a:pPr>
            <a:r>
              <a:rPr lang="en-US" sz="900" smtClean="0"/>
              <a:t>For the first time in years, his mother hears resilience and strength in Justice’s voice. He seems hopeful again, and aware of his potential.</a:t>
            </a:r>
          </a:p>
          <a:p>
            <a:pPr marL="0" indent="0" eaLnBrk="1" hangingPunct="1">
              <a:lnSpc>
                <a:spcPct val="80000"/>
              </a:lnSpc>
              <a:buFontTx/>
              <a:buNone/>
            </a:pPr>
            <a:endParaRPr lang="en-US" sz="900" smtClean="0"/>
          </a:p>
          <a:p>
            <a:pPr marL="0" indent="0" eaLnBrk="1" hangingPunct="1">
              <a:lnSpc>
                <a:spcPct val="80000"/>
              </a:lnSpc>
              <a:buFontTx/>
              <a:buNone/>
            </a:pPr>
            <a:r>
              <a:rPr lang="en-US" sz="900" smtClean="0"/>
              <a:t>That September, Justice uses his network of youth and adult mentors from across the province to start an official Gay-Straight Alliance in his high school. He has become a leader and a community builder, making his school a safer and more diverse place. Justice can’t wait to return to Camp</a:t>
            </a:r>
          </a:p>
          <a:p>
            <a:pPr marL="0" indent="0" eaLnBrk="1" hangingPunct="1">
              <a:lnSpc>
                <a:spcPct val="80000"/>
              </a:lnSpc>
              <a:buFontTx/>
              <a:buNone/>
            </a:pPr>
            <a:r>
              <a:rPr lang="en-US" sz="900" smtClean="0"/>
              <a:t>fYrefly as a youth leader!</a:t>
            </a:r>
          </a:p>
          <a:p>
            <a:pPr marL="0" indent="0" eaLnBrk="1" hangingPunct="1">
              <a:lnSpc>
                <a:spcPct val="80000"/>
              </a:lnSpc>
              <a:buFontTx/>
              <a:buNone/>
            </a:pPr>
            <a:endParaRPr lang="en-US" sz="900" smtClean="0"/>
          </a:p>
          <a:p>
            <a:pPr marL="0" indent="0" eaLnBrk="1" hangingPunct="1">
              <a:lnSpc>
                <a:spcPct val="80000"/>
              </a:lnSpc>
              <a:buFontTx/>
              <a:buNone/>
            </a:pPr>
            <a:endParaRPr lang="en-US" sz="800" smtClean="0"/>
          </a:p>
        </p:txBody>
      </p:sp>
      <p:sp>
        <p:nvSpPr>
          <p:cNvPr id="31747" name="Rectangle 8"/>
          <p:cNvSpPr>
            <a:spLocks noGrp="1" noChangeArrowheads="1"/>
          </p:cNvSpPr>
          <p:nvPr>
            <p:ph type="body" sz="half" idx="2"/>
          </p:nvPr>
        </p:nvSpPr>
        <p:spPr>
          <a:xfrm>
            <a:off x="4648200" y="188913"/>
            <a:ext cx="4316413" cy="6335712"/>
          </a:xfrm>
        </p:spPr>
        <p:txBody>
          <a:bodyPr/>
          <a:lstStyle/>
          <a:p>
            <a:pPr eaLnBrk="1" hangingPunct="1">
              <a:lnSpc>
                <a:spcPct val="80000"/>
              </a:lnSpc>
              <a:buFontTx/>
              <a:buNone/>
            </a:pPr>
            <a:r>
              <a:rPr lang="en-US" sz="900" smtClean="0"/>
              <a:t>	Despite growing acceptance in Canadian society, youth like</a:t>
            </a:r>
          </a:p>
          <a:p>
            <a:pPr eaLnBrk="1" hangingPunct="1">
              <a:lnSpc>
                <a:spcPct val="80000"/>
              </a:lnSpc>
              <a:buFontTx/>
              <a:buNone/>
            </a:pPr>
            <a:r>
              <a:rPr lang="en-US" sz="900" smtClean="0"/>
              <a:t>“Justice,” who identify as lesbian, gay, bisexual, transgender, twospirit,</a:t>
            </a:r>
          </a:p>
          <a:p>
            <a:pPr eaLnBrk="1" hangingPunct="1">
              <a:lnSpc>
                <a:spcPct val="80000"/>
              </a:lnSpc>
              <a:buFontTx/>
              <a:buNone/>
            </a:pPr>
            <a:r>
              <a:rPr lang="en-US" sz="900" smtClean="0"/>
              <a:t>intersex, and queer (LGBTTIQ), throughout British Columbia</a:t>
            </a:r>
          </a:p>
          <a:p>
            <a:pPr eaLnBrk="1" hangingPunct="1">
              <a:lnSpc>
                <a:spcPct val="80000"/>
              </a:lnSpc>
              <a:buFontTx/>
              <a:buNone/>
            </a:pPr>
            <a:r>
              <a:rPr lang="en-US" sz="900" smtClean="0"/>
              <a:t>(BC) continue to suffer health and social inequities.</a:t>
            </a:r>
            <a:r>
              <a:rPr lang="en-US" sz="900" baseline="30000" smtClean="0"/>
              <a:t>1</a:t>
            </a:r>
            <a:r>
              <a:rPr lang="en-US" sz="900" smtClean="0"/>
              <a:t> LGBTTIQ</a:t>
            </a:r>
          </a:p>
          <a:p>
            <a:pPr eaLnBrk="1" hangingPunct="1">
              <a:lnSpc>
                <a:spcPct val="80000"/>
              </a:lnSpc>
              <a:buFontTx/>
              <a:buNone/>
            </a:pPr>
            <a:r>
              <a:rPr lang="en-US" sz="900" smtClean="0"/>
              <a:t>youth in BC receive little to no educational support related to</a:t>
            </a:r>
          </a:p>
          <a:p>
            <a:pPr eaLnBrk="1" hangingPunct="1">
              <a:lnSpc>
                <a:spcPct val="80000"/>
              </a:lnSpc>
              <a:buFontTx/>
              <a:buNone/>
            </a:pPr>
            <a:r>
              <a:rPr lang="en-US" sz="900" smtClean="0"/>
              <a:t>their sexual and gender identities. Nonetheless, LGBTTIQ youth</a:t>
            </a:r>
          </a:p>
          <a:p>
            <a:pPr eaLnBrk="1" hangingPunct="1">
              <a:lnSpc>
                <a:spcPct val="80000"/>
              </a:lnSpc>
              <a:buFontTx/>
              <a:buNone/>
            </a:pPr>
            <a:r>
              <a:rPr lang="en-US" sz="900" smtClean="0"/>
              <a:t>are coming out or self-identifying as sexual minorities earlier than</a:t>
            </a:r>
          </a:p>
          <a:p>
            <a:pPr eaLnBrk="1" hangingPunct="1">
              <a:lnSpc>
                <a:spcPct val="80000"/>
              </a:lnSpc>
              <a:buFontTx/>
              <a:buNone/>
            </a:pPr>
            <a:r>
              <a:rPr lang="en-US" sz="900" smtClean="0"/>
              <a:t>previous generations, giving them the opportunity to develop into</a:t>
            </a:r>
          </a:p>
          <a:p>
            <a:pPr eaLnBrk="1" hangingPunct="1">
              <a:lnSpc>
                <a:spcPct val="80000"/>
              </a:lnSpc>
              <a:buFontTx/>
              <a:buNone/>
            </a:pPr>
            <a:r>
              <a:rPr lang="en-US" sz="900" smtClean="0"/>
              <a:t>healthier adults and live more socially integrated lives.</a:t>
            </a:r>
          </a:p>
          <a:p>
            <a:pPr eaLnBrk="1" hangingPunct="1">
              <a:lnSpc>
                <a:spcPct val="80000"/>
              </a:lnSpc>
              <a:buFontTx/>
              <a:buNone/>
            </a:pPr>
            <a:r>
              <a:rPr lang="en-US" sz="900" smtClean="0"/>
              <a:t>	In response to LGBTTIQ social, educational, and health</a:t>
            </a:r>
          </a:p>
          <a:p>
            <a:pPr eaLnBrk="1" hangingPunct="1">
              <a:lnSpc>
                <a:spcPct val="80000"/>
              </a:lnSpc>
              <a:buFontTx/>
              <a:buNone/>
            </a:pPr>
            <a:r>
              <a:rPr lang="en-US" sz="900" smtClean="0"/>
              <a:t>inequities, and the paucity of LGBTTIQ youth-specific resources,</a:t>
            </a:r>
          </a:p>
          <a:p>
            <a:pPr eaLnBrk="1" hangingPunct="1">
              <a:lnSpc>
                <a:spcPct val="80000"/>
              </a:lnSpc>
              <a:buFontTx/>
              <a:buNone/>
            </a:pPr>
            <a:r>
              <a:rPr lang="en-US" sz="900" smtClean="0"/>
              <a:t>University of British Columbia’s (UBC) School of Population and</a:t>
            </a:r>
          </a:p>
          <a:p>
            <a:pPr eaLnBrk="1" hangingPunct="1">
              <a:lnSpc>
                <a:spcPct val="80000"/>
              </a:lnSpc>
              <a:buFontTx/>
              <a:buNone/>
            </a:pPr>
            <a:r>
              <a:rPr lang="en-US" sz="900" smtClean="0"/>
              <a:t>Public Health has created the first-ever leadership retreat for</a:t>
            </a:r>
          </a:p>
          <a:p>
            <a:pPr eaLnBrk="1" hangingPunct="1">
              <a:lnSpc>
                <a:spcPct val="80000"/>
              </a:lnSpc>
              <a:buFontTx/>
              <a:buNone/>
            </a:pPr>
            <a:r>
              <a:rPr lang="en-US" sz="900" smtClean="0"/>
              <a:t>LGBTTIQ youth in the province: Camp fYrefly British Columbia.</a:t>
            </a:r>
          </a:p>
          <a:p>
            <a:pPr eaLnBrk="1" hangingPunct="1">
              <a:lnSpc>
                <a:spcPct val="80000"/>
              </a:lnSpc>
              <a:buFontTx/>
              <a:buNone/>
            </a:pPr>
            <a:r>
              <a:rPr lang="en-US" sz="900" smtClean="0"/>
              <a:t>Founded in 2004 by the University of Alberta’s Faculty</a:t>
            </a:r>
          </a:p>
          <a:p>
            <a:pPr eaLnBrk="1" hangingPunct="1">
              <a:lnSpc>
                <a:spcPct val="80000"/>
              </a:lnSpc>
              <a:buFontTx/>
              <a:buNone/>
            </a:pPr>
            <a:r>
              <a:rPr lang="en-US" sz="900" smtClean="0"/>
              <a:t>of Education, Camp fYrefly was developed as a universitycommunity</a:t>
            </a:r>
          </a:p>
          <a:p>
            <a:pPr eaLnBrk="1" hangingPunct="1">
              <a:lnSpc>
                <a:spcPct val="80000"/>
              </a:lnSpc>
              <a:buFontTx/>
              <a:buNone/>
            </a:pPr>
            <a:r>
              <a:rPr lang="en-US" sz="900" smtClean="0"/>
              <a:t>educational project. In 2009, Camp fYrefly Edmonton</a:t>
            </a:r>
          </a:p>
          <a:p>
            <a:pPr eaLnBrk="1" hangingPunct="1">
              <a:lnSpc>
                <a:spcPct val="80000"/>
              </a:lnSpc>
              <a:buFontTx/>
              <a:buNone/>
            </a:pPr>
            <a:r>
              <a:rPr lang="en-US" sz="900" smtClean="0"/>
              <a:t>will celebrate its sixth anniversary, while BC’s Camp fYrefly will</a:t>
            </a:r>
          </a:p>
          <a:p>
            <a:pPr eaLnBrk="1" hangingPunct="1">
              <a:lnSpc>
                <a:spcPct val="80000"/>
              </a:lnSpc>
              <a:buFontTx/>
              <a:buNone/>
            </a:pPr>
            <a:r>
              <a:rPr lang="en-US" sz="900" smtClean="0"/>
              <a:t>celebrate its first.</a:t>
            </a:r>
          </a:p>
          <a:p>
            <a:pPr eaLnBrk="1" hangingPunct="1">
              <a:lnSpc>
                <a:spcPct val="80000"/>
              </a:lnSpc>
              <a:buFontTx/>
              <a:buNone/>
            </a:pPr>
            <a:r>
              <a:rPr lang="en-US" sz="900" smtClean="0"/>
              <a:t>	The Camp fYrefly program is an innovative intervention that</a:t>
            </a:r>
          </a:p>
          <a:p>
            <a:pPr eaLnBrk="1" hangingPunct="1">
              <a:lnSpc>
                <a:spcPct val="80000"/>
              </a:lnSpc>
              <a:buFontTx/>
              <a:buNone/>
            </a:pPr>
            <a:r>
              <a:rPr lang="en-US" sz="900" smtClean="0"/>
              <a:t>builds on LGBTTIQ youth’s social context by developing LGBTTIQspecific</a:t>
            </a:r>
          </a:p>
          <a:p>
            <a:pPr eaLnBrk="1" hangingPunct="1">
              <a:lnSpc>
                <a:spcPct val="80000"/>
              </a:lnSpc>
              <a:buFontTx/>
              <a:buNone/>
            </a:pPr>
            <a:r>
              <a:rPr lang="en-US" sz="900" smtClean="0"/>
              <a:t>leadership potential in an effort to help sexual minority</a:t>
            </a:r>
          </a:p>
          <a:p>
            <a:pPr eaLnBrk="1" hangingPunct="1">
              <a:lnSpc>
                <a:spcPct val="80000"/>
              </a:lnSpc>
              <a:buFontTx/>
              <a:buNone/>
            </a:pPr>
            <a:r>
              <a:rPr lang="en-US" sz="900" smtClean="0"/>
              <a:t>youth. An educational, social, and personal learning retreat for</a:t>
            </a:r>
          </a:p>
          <a:p>
            <a:pPr eaLnBrk="1" hangingPunct="1">
              <a:lnSpc>
                <a:spcPct val="80000"/>
              </a:lnSpc>
              <a:buFontTx/>
              <a:buNone/>
            </a:pPr>
            <a:r>
              <a:rPr lang="en-US" sz="900" smtClean="0"/>
              <a:t>LGBTTIQ&amp;A youth, Camp fYrefly consists of structured workshops,</a:t>
            </a:r>
          </a:p>
          <a:p>
            <a:pPr eaLnBrk="1" hangingPunct="1">
              <a:lnSpc>
                <a:spcPct val="80000"/>
              </a:lnSpc>
              <a:buFontTx/>
              <a:buNone/>
            </a:pPr>
            <a:r>
              <a:rPr lang="en-US" sz="900" smtClean="0"/>
              <a:t>learning activities, and informal peer socialization spaces.</a:t>
            </a:r>
          </a:p>
          <a:p>
            <a:pPr eaLnBrk="1" hangingPunct="1">
              <a:lnSpc>
                <a:spcPct val="80000"/>
              </a:lnSpc>
              <a:buFontTx/>
              <a:buNone/>
            </a:pPr>
            <a:r>
              <a:rPr lang="en-US" sz="900" smtClean="0"/>
              <a:t>Ultimately, the program is designed to build social understanding,</a:t>
            </a:r>
          </a:p>
          <a:p>
            <a:pPr eaLnBrk="1" hangingPunct="1">
              <a:lnSpc>
                <a:spcPct val="80000"/>
              </a:lnSpc>
              <a:buFontTx/>
              <a:buNone/>
            </a:pPr>
            <a:r>
              <a:rPr lang="en-US" sz="900" smtClean="0"/>
              <a:t>leadership skills, and self-esteem for LGBTTIQ&amp;A youth between</a:t>
            </a:r>
          </a:p>
          <a:p>
            <a:pPr eaLnBrk="1" hangingPunct="1">
              <a:lnSpc>
                <a:spcPct val="80000"/>
              </a:lnSpc>
              <a:buFontTx/>
              <a:buNone/>
            </a:pPr>
            <a:r>
              <a:rPr lang="en-US" sz="900" smtClean="0"/>
              <a:t>the ages of 14 and 24.</a:t>
            </a:r>
          </a:p>
          <a:p>
            <a:pPr eaLnBrk="1" hangingPunct="1">
              <a:lnSpc>
                <a:spcPct val="80000"/>
              </a:lnSpc>
              <a:buFontTx/>
              <a:buNone/>
            </a:pPr>
            <a:r>
              <a:rPr lang="en-US" sz="900" smtClean="0"/>
              <a:t>	Camp fYrefly’s leadership programming focuses on</a:t>
            </a:r>
          </a:p>
          <a:p>
            <a:pPr eaLnBrk="1" hangingPunct="1">
              <a:lnSpc>
                <a:spcPct val="80000"/>
              </a:lnSpc>
              <a:buFontTx/>
              <a:buNone/>
            </a:pPr>
            <a:r>
              <a:rPr lang="en-US" sz="900" smtClean="0"/>
              <a:t>empowering LGBTTIQ&amp;A youth through positive peer socialization</a:t>
            </a:r>
          </a:p>
          <a:p>
            <a:pPr eaLnBrk="1" hangingPunct="1">
              <a:lnSpc>
                <a:spcPct val="80000"/>
              </a:lnSpc>
              <a:buFontTx/>
              <a:buNone/>
            </a:pPr>
            <a:r>
              <a:rPr lang="en-US" sz="900" smtClean="0"/>
              <a:t>and arts-informed educational initiatives for social justice. The</a:t>
            </a:r>
          </a:p>
          <a:p>
            <a:pPr eaLnBrk="1" hangingPunct="1">
              <a:lnSpc>
                <a:spcPct val="80000"/>
              </a:lnSpc>
              <a:buFontTx/>
              <a:buNone/>
            </a:pPr>
            <a:r>
              <a:rPr lang="en-US" sz="900" smtClean="0"/>
              <a:t>four-day retreat features more than 25 workshops, in which</a:t>
            </a:r>
          </a:p>
          <a:p>
            <a:pPr eaLnBrk="1" hangingPunct="1">
              <a:lnSpc>
                <a:spcPct val="80000"/>
              </a:lnSpc>
              <a:buFontTx/>
              <a:buNone/>
            </a:pPr>
            <a:r>
              <a:rPr lang="en-US" sz="900" smtClean="0"/>
              <a:t>youth are enabled to explore and articulate the complex issues</a:t>
            </a:r>
          </a:p>
          <a:p>
            <a:pPr eaLnBrk="1" hangingPunct="1">
              <a:lnSpc>
                <a:spcPct val="80000"/>
              </a:lnSpc>
              <a:buFontTx/>
              <a:buNone/>
            </a:pPr>
            <a:r>
              <a:rPr lang="en-US" sz="900" smtClean="0"/>
              <a:t>and concerns they face as sexual minority individuals in British</a:t>
            </a:r>
          </a:p>
          <a:p>
            <a:pPr eaLnBrk="1" hangingPunct="1">
              <a:lnSpc>
                <a:spcPct val="80000"/>
              </a:lnSpc>
              <a:buFontTx/>
              <a:buNone/>
            </a:pPr>
            <a:r>
              <a:rPr lang="en-US" sz="900" smtClean="0"/>
              <a:t>Columbia through artistic pursuits.</a:t>
            </a:r>
          </a:p>
          <a:p>
            <a:pPr eaLnBrk="1" hangingPunct="1">
              <a:lnSpc>
                <a:spcPct val="80000"/>
              </a:lnSpc>
              <a:buFontTx/>
              <a:buNone/>
            </a:pPr>
            <a:r>
              <a:rPr lang="en-US" sz="900" smtClean="0"/>
              <a:t>	The camp takes a “by-youth-for-youth” approach, in which</a:t>
            </a:r>
          </a:p>
          <a:p>
            <a:pPr eaLnBrk="1" hangingPunct="1">
              <a:lnSpc>
                <a:spcPct val="80000"/>
              </a:lnSpc>
              <a:buFontTx/>
              <a:buNone/>
            </a:pPr>
            <a:r>
              <a:rPr lang="en-US" sz="900" smtClean="0"/>
              <a:t>older youth and facilitators or mentors support younger youth.</a:t>
            </a:r>
          </a:p>
          <a:p>
            <a:pPr eaLnBrk="1" hangingPunct="1">
              <a:lnSpc>
                <a:spcPct val="80000"/>
              </a:lnSpc>
              <a:buFontTx/>
              <a:buNone/>
            </a:pPr>
            <a:r>
              <a:rPr lang="en-US" sz="900" smtClean="0"/>
              <a:t>The camp helps youth to positively address the challenges of</a:t>
            </a:r>
          </a:p>
          <a:p>
            <a:pPr eaLnBrk="1" hangingPunct="1">
              <a:lnSpc>
                <a:spcPct val="80000"/>
              </a:lnSpc>
              <a:buFontTx/>
              <a:buNone/>
            </a:pPr>
            <a:r>
              <a:rPr lang="en-US" sz="900" smtClean="0"/>
              <a:t>adolescence and young adulthood specifically experienced by</a:t>
            </a:r>
          </a:p>
          <a:p>
            <a:pPr eaLnBrk="1" hangingPunct="1">
              <a:lnSpc>
                <a:spcPct val="80000"/>
              </a:lnSpc>
              <a:buFontTx/>
              <a:buNone/>
            </a:pPr>
            <a:r>
              <a:rPr lang="en-US" sz="900" smtClean="0"/>
              <a:t>LGBTTIQ&amp;A-identified youth.</a:t>
            </a:r>
          </a:p>
          <a:p>
            <a:pPr eaLnBrk="1" hangingPunct="1">
              <a:lnSpc>
                <a:spcPct val="80000"/>
              </a:lnSpc>
              <a:buFontTx/>
              <a:buNone/>
            </a:pPr>
            <a:endParaRPr lang="en-US" sz="900" smtClean="0"/>
          </a:p>
          <a:p>
            <a:pPr eaLnBrk="1" hangingPunct="1">
              <a:lnSpc>
                <a:spcPct val="80000"/>
              </a:lnSpc>
              <a:buFontTx/>
              <a:buNone/>
            </a:pPr>
            <a:r>
              <a:rPr lang="en-US" sz="1000" b="1" smtClean="0"/>
              <a:t>Camp fYrefly is the only camp of its kind in BC.</a:t>
            </a:r>
          </a:p>
          <a:p>
            <a:pPr eaLnBrk="1" hangingPunct="1">
              <a:lnSpc>
                <a:spcPct val="80000"/>
              </a:lnSpc>
              <a:buFontTx/>
              <a:buNone/>
            </a:pPr>
            <a:r>
              <a:rPr lang="en-US" sz="1000" b="1" smtClean="0"/>
              <a:t>For more information on Camp fYrefly, visit</a:t>
            </a:r>
          </a:p>
          <a:p>
            <a:pPr eaLnBrk="1" hangingPunct="1">
              <a:lnSpc>
                <a:spcPct val="80000"/>
              </a:lnSpc>
              <a:buFontTx/>
              <a:buNone/>
            </a:pPr>
            <a:r>
              <a:rPr lang="en-US" sz="900" b="1" smtClean="0">
                <a:hlinkClick r:id="rId2"/>
              </a:rPr>
              <a:t>www.fyrefly.ubc.ca</a:t>
            </a:r>
            <a:r>
              <a:rPr lang="en-US" sz="900" b="1" smtClean="0"/>
              <a:t> </a:t>
            </a:r>
          </a:p>
          <a:p>
            <a:pPr eaLnBrk="1" hangingPunct="1">
              <a:lnSpc>
                <a:spcPct val="80000"/>
              </a:lnSpc>
              <a:buFontTx/>
              <a:buNone/>
            </a:pPr>
            <a:r>
              <a:rPr lang="en-US" sz="1000" b="1" smtClean="0"/>
              <a:t> </a:t>
            </a:r>
          </a:p>
        </p:txBody>
      </p:sp>
      <p:sp>
        <p:nvSpPr>
          <p:cNvPr id="31748" name="AutoShape 10">
            <a:hlinkClick r:id="rId3" action="ppaction://hlinksldjump" highlightClick="1"/>
          </p:cNvPr>
          <p:cNvSpPr>
            <a:spLocks noChangeAspect="1" noChangeArrowheads="1"/>
          </p:cNvSpPr>
          <p:nvPr/>
        </p:nvSpPr>
        <p:spPr bwMode="auto">
          <a:xfrm>
            <a:off x="7667625" y="5805488"/>
            <a:ext cx="593725" cy="593725"/>
          </a:xfrm>
          <a:prstGeom prst="actionButtonBackPrevious">
            <a:avLst/>
          </a:prstGeom>
          <a:solidFill>
            <a:srgbClr val="FFCC00"/>
          </a:solidFill>
          <a:ln w="9525">
            <a:noFill/>
            <a:miter lim="800000"/>
            <a:headEnd/>
            <a:tailEnd/>
          </a:ln>
        </p:spPr>
        <p:txBody>
          <a:bodyPr wrap="none" anchor="ctr"/>
          <a:lstStyle/>
          <a:p>
            <a:endParaRPr lang="en-CA"/>
          </a:p>
        </p:txBody>
      </p:sp>
      <p:pic>
        <p:nvPicPr>
          <p:cNvPr id="31749" name="Picture 12" descr="Picture7"/>
          <p:cNvPicPr>
            <a:picLocks noChangeAspect="1" noChangeArrowheads="1"/>
          </p:cNvPicPr>
          <p:nvPr/>
        </p:nvPicPr>
        <p:blipFill>
          <a:blip r:embed="rId4"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417512"/>
          </a:xfrm>
        </p:spPr>
        <p:txBody>
          <a:bodyPr/>
          <a:lstStyle/>
          <a:p>
            <a:pPr eaLnBrk="1" hangingPunct="1"/>
            <a:r>
              <a:rPr lang="en-US" sz="1600" b="1" smtClean="0"/>
              <a:t>Rationale</a:t>
            </a:r>
          </a:p>
        </p:txBody>
      </p:sp>
      <p:sp>
        <p:nvSpPr>
          <p:cNvPr id="32771" name="Rectangle 3"/>
          <p:cNvSpPr>
            <a:spLocks noGrp="1" noChangeArrowheads="1"/>
          </p:cNvSpPr>
          <p:nvPr>
            <p:ph type="body" idx="1"/>
          </p:nvPr>
        </p:nvSpPr>
        <p:spPr>
          <a:xfrm>
            <a:off x="1619250" y="692150"/>
            <a:ext cx="6265863" cy="5473700"/>
          </a:xfrm>
        </p:spPr>
        <p:txBody>
          <a:bodyPr/>
          <a:lstStyle/>
          <a:p>
            <a:pPr marL="0" indent="0" defTabSz="200025" eaLnBrk="1" hangingPunct="1">
              <a:lnSpc>
                <a:spcPct val="105000"/>
              </a:lnSpc>
              <a:spcBef>
                <a:spcPct val="40000"/>
              </a:spcBef>
              <a:buFontTx/>
              <a:buNone/>
              <a:tabLst>
                <a:tab pos="180975" algn="l"/>
              </a:tabLst>
            </a:pPr>
            <a:r>
              <a:rPr lang="en-US" sz="600" smtClean="0"/>
              <a:t>	</a:t>
            </a:r>
            <a:r>
              <a:rPr lang="en-US" sz="700" smtClean="0"/>
              <a:t>	</a:t>
            </a:r>
            <a:r>
              <a:rPr lang="en-US" sz="1200" smtClean="0"/>
              <a:t>The purpose of this project is to create a practical and accessible resource for School District #69 (Parksville-Qualicum, British Columbia) personnel to use to support at-risk students and students in need. I identified a problem when trying to support the needs of students in my alternative school classroom: it took a great deal of time to try to address the social and emotional needs of each student. As a former youth outreach worker in the community, I was aware of many of the supports available for at-risk youth but still found it:  time and energy consuming to contact the appropriate community partners, find out referral processes for programs, or even hours of operation for youth centers. Too often my answer to students and/or families in need was, “I’ll look into it and get back to you.” I realized that teachers in traditional (regular) schools would likely have less information (and practical experience) in providing guidance regarding, and making referrals to, community programs and resources that would, potentially, offer valuable support for their students (and students’ families) that were in need.</a:t>
            </a:r>
          </a:p>
          <a:p>
            <a:pPr marL="0" indent="0" defTabSz="200025" eaLnBrk="1" hangingPunct="1">
              <a:lnSpc>
                <a:spcPct val="105000"/>
              </a:lnSpc>
              <a:spcBef>
                <a:spcPct val="40000"/>
              </a:spcBef>
              <a:buFontTx/>
              <a:buNone/>
              <a:tabLst>
                <a:tab pos="180975" algn="l"/>
              </a:tabLst>
            </a:pPr>
            <a:r>
              <a:rPr lang="en-US" sz="1200" smtClean="0"/>
              <a:t>	With the identification of this problem I decided to create a dynamic (easily updatable/sharable/printable) web-resource that would compile knowledge of, and information regarding, community programs and resources (school programs, community programs, referral processes, online referral forms) that could be placed at the fingertips of school personnel who sought to provide accurate and consistent information and support to assist in addressing the needs of youth in our district.</a:t>
            </a:r>
          </a:p>
          <a:p>
            <a:pPr marL="0" indent="0" defTabSz="200025" eaLnBrk="1" hangingPunct="1">
              <a:lnSpc>
                <a:spcPct val="105000"/>
              </a:lnSpc>
              <a:spcBef>
                <a:spcPct val="40000"/>
              </a:spcBef>
              <a:buFontTx/>
              <a:buNone/>
              <a:tabLst>
                <a:tab pos="180975" algn="l"/>
              </a:tabLst>
            </a:pPr>
            <a:r>
              <a:rPr lang="en-US" sz="1200" smtClean="0"/>
              <a:t>	I chose to use Maslow’s Hierarchy of Needs as an organizing tool because: I felt that most educators would be familiar with Maslow’s theory of self-actualization and, thus, it would be intellectually accessible; it provides a theoretical and graphic organizer for school personnel (or, potentially, families or students) to find information and support that they may consider valuable.</a:t>
            </a:r>
          </a:p>
          <a:p>
            <a:pPr marL="0" indent="0" defTabSz="200025" eaLnBrk="1" hangingPunct="1">
              <a:lnSpc>
                <a:spcPct val="105000"/>
              </a:lnSpc>
              <a:spcBef>
                <a:spcPct val="40000"/>
              </a:spcBef>
              <a:buFontTx/>
              <a:buNone/>
              <a:tabLst>
                <a:tab pos="180975" algn="l"/>
              </a:tabLst>
            </a:pPr>
            <a:r>
              <a:rPr lang="en-US" sz="1200" smtClean="0"/>
              <a:t>	This project is of importance to me to promote awareness and assist in decreasing the number of questions, and increasing the number of answers, that educators have when providing prompt support to at-risk youth in our schools.</a:t>
            </a:r>
          </a:p>
        </p:txBody>
      </p:sp>
      <p:sp>
        <p:nvSpPr>
          <p:cNvPr id="32772" name="AutoShape 5">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0000FF"/>
          </a:solidFill>
          <a:ln w="9525">
            <a:noFill/>
            <a:miter lim="800000"/>
            <a:headEnd/>
            <a:tailEnd/>
          </a:ln>
        </p:spPr>
        <p:txBody>
          <a:bodyPr wrap="none" anchor="ctr"/>
          <a:lstStyle/>
          <a:p>
            <a:endParaRPr lang="en-CA"/>
          </a:p>
        </p:txBody>
      </p:sp>
      <p:pic>
        <p:nvPicPr>
          <p:cNvPr id="32773" name="Picture 11" descr="Picture7"/>
          <p:cNvPicPr>
            <a:picLocks noChangeAspect="1" noChangeArrowheads="1"/>
          </p:cNvPicPr>
          <p:nvPr/>
        </p:nvPicPr>
        <p:blipFill>
          <a:blip r:embed="rId2"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467544" y="980728"/>
            <a:ext cx="8229600" cy="5877272"/>
          </a:xfrm>
        </p:spPr>
        <p:txBody>
          <a:bodyPr/>
          <a:lstStyle/>
          <a:p>
            <a:pPr algn="ctr" eaLnBrk="1" hangingPunct="1">
              <a:lnSpc>
                <a:spcPct val="80000"/>
              </a:lnSpc>
              <a:buFont typeface="Wingdings" pitchFamily="2" charset="2"/>
              <a:buNone/>
              <a:defRPr/>
            </a:pPr>
            <a:r>
              <a:rPr lang="en-US" sz="1400" b="1" u="sng" dirty="0" smtClean="0"/>
              <a:t>Assess Immediate Risk</a:t>
            </a:r>
          </a:p>
          <a:p>
            <a:pPr eaLnBrk="1" hangingPunct="1">
              <a:lnSpc>
                <a:spcPct val="80000"/>
              </a:lnSpc>
              <a:buFont typeface="Wingdings" pitchFamily="2" charset="2"/>
              <a:buNone/>
              <a:defRPr/>
            </a:pPr>
            <a:r>
              <a:rPr lang="en-US" sz="1200" b="1" dirty="0" smtClean="0"/>
              <a:t>	</a:t>
            </a:r>
            <a:r>
              <a:rPr lang="en-US" sz="1000" b="1" dirty="0" smtClean="0"/>
              <a:t>1. 	Is the child/youth in </a:t>
            </a:r>
            <a:r>
              <a:rPr lang="en-US" sz="1000" b="1" u="sng" dirty="0" smtClean="0"/>
              <a:t>immediate</a:t>
            </a:r>
            <a:r>
              <a:rPr lang="en-US" sz="1000" b="1" dirty="0" smtClean="0"/>
              <a:t> danger?</a:t>
            </a:r>
          </a:p>
          <a:p>
            <a:pPr eaLnBrk="1" hangingPunct="1">
              <a:lnSpc>
                <a:spcPct val="80000"/>
              </a:lnSpc>
              <a:buFont typeface="Wingdings" pitchFamily="2" charset="2"/>
              <a:buNone/>
              <a:defRPr/>
            </a:pPr>
            <a:r>
              <a:rPr lang="en-US" sz="1000" b="1" dirty="0" smtClean="0"/>
              <a:t>	2.	Stay with the child/youth to ensure safety.</a:t>
            </a:r>
          </a:p>
          <a:p>
            <a:pPr eaLnBrk="1" hangingPunct="1">
              <a:lnSpc>
                <a:spcPct val="80000"/>
              </a:lnSpc>
              <a:buFont typeface="Wingdings" pitchFamily="2" charset="2"/>
              <a:buNone/>
              <a:defRPr/>
            </a:pPr>
            <a:r>
              <a:rPr lang="en-US" sz="1000" b="1" dirty="0" smtClean="0"/>
              <a:t>	3. 	Arrange transport to the hospital.</a:t>
            </a:r>
          </a:p>
          <a:p>
            <a:pPr eaLnBrk="1" hangingPunct="1">
              <a:lnSpc>
                <a:spcPct val="80000"/>
              </a:lnSpc>
              <a:buFont typeface="Wingdings" pitchFamily="2" charset="2"/>
              <a:buNone/>
              <a:defRPr/>
            </a:pPr>
            <a:r>
              <a:rPr lang="en-US" sz="1000" b="1" dirty="0" smtClean="0"/>
              <a:t>	4. 	If safe transport is </a:t>
            </a:r>
            <a:r>
              <a:rPr lang="en-US" sz="1000" b="1" i="1" u="sng" dirty="0" smtClean="0"/>
              <a:t>not</a:t>
            </a:r>
            <a:r>
              <a:rPr lang="en-US" sz="1000" b="1" dirty="0" smtClean="0"/>
              <a:t> available, phone 911 for ambulance/police assistance.</a:t>
            </a:r>
          </a:p>
          <a:p>
            <a:pPr eaLnBrk="1" hangingPunct="1">
              <a:lnSpc>
                <a:spcPct val="80000"/>
              </a:lnSpc>
              <a:buFont typeface="Wingdings" pitchFamily="2" charset="2"/>
              <a:buNone/>
              <a:defRPr/>
            </a:pPr>
            <a:r>
              <a:rPr lang="en-US" sz="1000" b="1" dirty="0" smtClean="0"/>
              <a:t>	5. 	Inform parents/guardians.</a:t>
            </a:r>
          </a:p>
          <a:p>
            <a:pPr eaLnBrk="1" hangingPunct="1">
              <a:lnSpc>
                <a:spcPct val="80000"/>
              </a:lnSpc>
              <a:buFont typeface="Wingdings" pitchFamily="2" charset="2"/>
              <a:buNone/>
              <a:defRPr/>
            </a:pPr>
            <a:r>
              <a:rPr lang="en-US" sz="1000" b="1" dirty="0" smtClean="0"/>
              <a:t>	6. 	Inform child’s/youth’s therapist, social worker and/or the following:</a:t>
            </a:r>
          </a:p>
          <a:p>
            <a:pPr eaLnBrk="1" hangingPunct="1">
              <a:lnSpc>
                <a:spcPct val="80000"/>
              </a:lnSpc>
              <a:buFont typeface="Wingdings" pitchFamily="2" charset="2"/>
              <a:buNone/>
              <a:defRPr/>
            </a:pPr>
            <a:endParaRPr lang="en-US" sz="1000" b="1" dirty="0" smtClean="0"/>
          </a:p>
          <a:p>
            <a:pPr eaLnBrk="1" hangingPunct="1">
              <a:lnSpc>
                <a:spcPct val="80000"/>
              </a:lnSpc>
              <a:buFont typeface="Wingdings" pitchFamily="2" charset="2"/>
              <a:buNone/>
              <a:defRPr/>
            </a:pPr>
            <a:r>
              <a:rPr lang="en-US" sz="1400" b="1" u="sng" dirty="0" smtClean="0"/>
              <a:t>Suicide Assessment and Stabilization Service</a:t>
            </a:r>
            <a:r>
              <a:rPr lang="en-US" sz="1400" b="1" dirty="0" smtClean="0"/>
              <a:t> at:  250-954-4544 (pager) 9am to 8pm Monday thru Friday</a:t>
            </a:r>
          </a:p>
          <a:p>
            <a:pPr eaLnBrk="1" hangingPunct="1">
              <a:lnSpc>
                <a:spcPct val="80000"/>
              </a:lnSpc>
              <a:buFont typeface="Wingdings" pitchFamily="2" charset="2"/>
              <a:buNone/>
              <a:defRPr/>
            </a:pPr>
            <a:endParaRPr lang="en-US" sz="1400" b="1" u="sng" dirty="0" smtClean="0"/>
          </a:p>
          <a:p>
            <a:pPr eaLnBrk="1" hangingPunct="1">
              <a:lnSpc>
                <a:spcPct val="80000"/>
              </a:lnSpc>
              <a:buFont typeface="Wingdings" pitchFamily="2" charset="2"/>
              <a:buNone/>
              <a:defRPr/>
            </a:pPr>
            <a:r>
              <a:rPr lang="en-US" sz="1400" b="1" u="sng" dirty="0" smtClean="0"/>
              <a:t>Outreach and Stabilization Service</a:t>
            </a:r>
            <a:r>
              <a:rPr lang="en-US" sz="1400" b="1" dirty="0" smtClean="0"/>
              <a:t> (AFCSS) - 250-954-4544 (pager) </a:t>
            </a:r>
            <a:endParaRPr lang="en-US" sz="1400" b="1" u="sng" dirty="0" smtClean="0"/>
          </a:p>
          <a:p>
            <a:pPr eaLnBrk="1" hangingPunct="1">
              <a:lnSpc>
                <a:spcPct val="80000"/>
              </a:lnSpc>
              <a:buFont typeface="Wingdings" pitchFamily="2" charset="2"/>
              <a:buNone/>
              <a:defRPr/>
            </a:pPr>
            <a:r>
              <a:rPr lang="en-US" sz="1200" b="1" dirty="0" smtClean="0"/>
              <a:t>	</a:t>
            </a:r>
            <a:r>
              <a:rPr lang="en-US" sz="1000" b="1" dirty="0" smtClean="0"/>
              <a:t>1. 	Workers meet face-to-face with child/youth identified as “at some risk for suicide”. </a:t>
            </a:r>
          </a:p>
          <a:p>
            <a:pPr eaLnBrk="1" hangingPunct="1">
              <a:lnSpc>
                <a:spcPct val="80000"/>
              </a:lnSpc>
              <a:buFont typeface="Wingdings" pitchFamily="2" charset="2"/>
              <a:buNone/>
              <a:defRPr/>
            </a:pPr>
            <a:r>
              <a:rPr lang="en-US" sz="1000" b="1" dirty="0" smtClean="0"/>
              <a:t>	2. 	Workers support and provide parents/guardians with verbal/written instructions on signs of suicide, the appropriate responses to 	child/youth in need, and emergency numbers to use should they become concerned</a:t>
            </a:r>
          </a:p>
          <a:p>
            <a:pPr eaLnBrk="1" hangingPunct="1">
              <a:lnSpc>
                <a:spcPct val="80000"/>
              </a:lnSpc>
              <a:buFont typeface="Wingdings" pitchFamily="2" charset="2"/>
              <a:buNone/>
              <a:defRPr/>
            </a:pPr>
            <a:r>
              <a:rPr lang="en-US" sz="1000" b="1" dirty="0" smtClean="0"/>
              <a:t>	3. 	Workers provide further assessment and a stabilization plan for child/youth in need.</a:t>
            </a:r>
          </a:p>
          <a:p>
            <a:pPr eaLnBrk="1" hangingPunct="1">
              <a:lnSpc>
                <a:spcPct val="80000"/>
              </a:lnSpc>
              <a:buFont typeface="Wingdings" pitchFamily="2" charset="2"/>
              <a:buNone/>
              <a:defRPr/>
            </a:pPr>
            <a:r>
              <a:rPr lang="en-US" sz="1000" b="1" dirty="0" smtClean="0"/>
              <a:t>	4. 	Short term treatment will be provided with consultation and community resource liaison.</a:t>
            </a:r>
          </a:p>
          <a:p>
            <a:pPr eaLnBrk="1" hangingPunct="1">
              <a:lnSpc>
                <a:spcPct val="80000"/>
              </a:lnSpc>
              <a:buFont typeface="Wingdings" pitchFamily="2" charset="2"/>
              <a:buNone/>
              <a:defRPr/>
            </a:pPr>
            <a:endParaRPr lang="en-US" sz="1000" b="1" dirty="0" smtClean="0"/>
          </a:p>
          <a:p>
            <a:pPr eaLnBrk="1" hangingPunct="1">
              <a:lnSpc>
                <a:spcPct val="80000"/>
              </a:lnSpc>
              <a:buFont typeface="Wingdings" pitchFamily="2" charset="2"/>
              <a:buNone/>
              <a:defRPr/>
            </a:pPr>
            <a:r>
              <a:rPr lang="en-US" sz="1400" b="1" u="sng" dirty="0" smtClean="0">
                <a:hlinkClick r:id="rId2"/>
              </a:rPr>
              <a:t>Crisis Line</a:t>
            </a:r>
            <a:r>
              <a:rPr lang="en-US" sz="1400" b="1" dirty="0" smtClean="0">
                <a:hlinkClick r:id="rId2"/>
              </a:rPr>
              <a:t> (Central Vancouver Island Crisis Society)</a:t>
            </a:r>
            <a:r>
              <a:rPr lang="en-US" sz="1400" b="1" dirty="0" smtClean="0"/>
              <a:t>		                 1 888 494 3888	</a:t>
            </a:r>
            <a:endParaRPr lang="en-US" sz="1000" b="1" dirty="0" smtClean="0"/>
          </a:p>
          <a:p>
            <a:pPr eaLnBrk="1" hangingPunct="1">
              <a:lnSpc>
                <a:spcPct val="80000"/>
              </a:lnSpc>
              <a:buFont typeface="Wingdings" pitchFamily="2" charset="2"/>
              <a:buNone/>
              <a:defRPr/>
            </a:pPr>
            <a:r>
              <a:rPr lang="en-US" sz="1200" b="1" dirty="0" smtClean="0"/>
              <a:t>	Provide non-judgmental emotional support, crisis and suicide intervention services and community resource information. Calls are kept confidential and anonymous. </a:t>
            </a:r>
            <a:br>
              <a:rPr lang="en-US" sz="1200" b="1" dirty="0" smtClean="0"/>
            </a:br>
            <a:endParaRPr lang="en-US" sz="1200" b="1" dirty="0" smtClean="0"/>
          </a:p>
          <a:p>
            <a:pPr eaLnBrk="1" hangingPunct="1">
              <a:lnSpc>
                <a:spcPct val="80000"/>
              </a:lnSpc>
              <a:buFont typeface="Wingdings" pitchFamily="2" charset="2"/>
              <a:buNone/>
              <a:defRPr/>
            </a:pPr>
            <a:r>
              <a:rPr lang="en-US" sz="1400" b="1" u="sng" dirty="0" smtClean="0"/>
              <a:t>Kids Help Phone</a:t>
            </a:r>
            <a:r>
              <a:rPr lang="en-US" sz="1400" b="1" dirty="0" smtClean="0"/>
              <a:t>	1-888-668-6868</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u="sng" dirty="0" smtClean="0"/>
              <a:t>Parksville Mental Health &amp; Addiction Crisis Services Team </a:t>
            </a:r>
            <a:r>
              <a:rPr lang="en-US" sz="1400" b="1" dirty="0" smtClean="0"/>
              <a:t>		</a:t>
            </a:r>
            <a:endParaRPr lang="en-US" sz="1400" b="1" u="sng" dirty="0" smtClean="0"/>
          </a:p>
          <a:p>
            <a:pPr eaLnBrk="1" hangingPunct="1">
              <a:lnSpc>
                <a:spcPct val="80000"/>
              </a:lnSpc>
              <a:buFont typeface="Wingdings" pitchFamily="2" charset="2"/>
              <a:buNone/>
              <a:defRPr/>
            </a:pPr>
            <a:r>
              <a:rPr lang="en-US" sz="900" dirty="0" smtClean="0"/>
              <a:t>	</a:t>
            </a:r>
            <a:r>
              <a:rPr lang="en-US" sz="1200" b="1" dirty="0" smtClean="0"/>
              <a:t>Accessed by calling the crisis line 250 947 8228 ext 0 </a:t>
            </a:r>
          </a:p>
          <a:p>
            <a:pPr eaLnBrk="1" hangingPunct="1">
              <a:lnSpc>
                <a:spcPct val="80000"/>
              </a:lnSpc>
              <a:buFont typeface="Wingdings" pitchFamily="2" charset="2"/>
              <a:buNone/>
              <a:defRPr/>
            </a:pPr>
            <a:r>
              <a:rPr lang="en-US" sz="1200" b="1" dirty="0" smtClean="0"/>
              <a:t>	This is a face to face contact either in the community or at the mental health office between 8:30 - 5:30.  </a:t>
            </a:r>
          </a:p>
          <a:p>
            <a:pPr eaLnBrk="1" hangingPunct="1">
              <a:lnSpc>
                <a:spcPct val="80000"/>
              </a:lnSpc>
              <a:buFont typeface="Wingdings" pitchFamily="2" charset="2"/>
              <a:buNone/>
              <a:defRPr/>
            </a:pPr>
            <a:r>
              <a:rPr lang="en-US" sz="1200" b="1" dirty="0" smtClean="0"/>
              <a:t>	After hours crisis are handled by Nanaimo CRT</a:t>
            </a:r>
            <a:r>
              <a:rPr lang="en-US" sz="900" b="1" dirty="0" smtClean="0"/>
              <a:t>.</a:t>
            </a:r>
          </a:p>
          <a:p>
            <a:pPr eaLnBrk="1" hangingPunct="1">
              <a:lnSpc>
                <a:spcPct val="80000"/>
              </a:lnSpc>
              <a:buFont typeface="Wingdings" pitchFamily="2" charset="2"/>
              <a:buNone/>
              <a:defRPr/>
            </a:pPr>
            <a:endParaRPr lang="en-US" sz="1200" b="1" u="sng" dirty="0" smtClean="0"/>
          </a:p>
          <a:p>
            <a:pPr eaLnBrk="1" hangingPunct="1">
              <a:lnSpc>
                <a:spcPct val="80000"/>
              </a:lnSpc>
              <a:buFont typeface="Wingdings" pitchFamily="2" charset="2"/>
              <a:buNone/>
              <a:defRPr/>
            </a:pPr>
            <a:r>
              <a:rPr lang="en-US" sz="1200" b="1" u="sng" dirty="0" smtClean="0"/>
              <a:t>Hardship  Emergency Support &amp; Referral- </a:t>
            </a:r>
            <a:r>
              <a:rPr lang="en-US" sz="1200" b="1" dirty="0" smtClean="0"/>
              <a:t>SOS    </a:t>
            </a:r>
            <a:r>
              <a:rPr lang="en-US" sz="1200" b="1" dirty="0" err="1" smtClean="0"/>
              <a:t>Parksville</a:t>
            </a:r>
            <a:r>
              <a:rPr lang="en-US" sz="1200" b="1" dirty="0" smtClean="0"/>
              <a:t>            (250) 248-2093 (ext.241)</a:t>
            </a:r>
          </a:p>
          <a:p>
            <a:pPr lvl="1" eaLnBrk="1" hangingPunct="1">
              <a:lnSpc>
                <a:spcPct val="80000"/>
              </a:lnSpc>
              <a:buNone/>
              <a:defRPr/>
            </a:pPr>
            <a:r>
              <a:rPr lang="en-US" sz="1200" b="1" dirty="0" smtClean="0"/>
              <a:t>Immediate help in crisis</a:t>
            </a:r>
          </a:p>
          <a:p>
            <a:pPr eaLnBrk="1" hangingPunct="1">
              <a:lnSpc>
                <a:spcPct val="80000"/>
              </a:lnSpc>
              <a:buFont typeface="Wingdings" pitchFamily="2" charset="2"/>
              <a:buNone/>
              <a:defRPr/>
            </a:pPr>
            <a:r>
              <a:rPr lang="en-US" sz="1400" b="1" u="sng" dirty="0" err="1" smtClean="0"/>
              <a:t>Victimlink</a:t>
            </a:r>
            <a:r>
              <a:rPr lang="en-US" sz="1400" b="1" dirty="0" smtClean="0"/>
              <a:t>			1-800-563-0808</a:t>
            </a:r>
            <a:r>
              <a:rPr lang="en-US" sz="1200" b="1" dirty="0" smtClean="0"/>
              <a:t> </a:t>
            </a:r>
          </a:p>
          <a:p>
            <a:pPr lvl="1" eaLnBrk="1" hangingPunct="1">
              <a:lnSpc>
                <a:spcPct val="80000"/>
              </a:lnSpc>
              <a:buFont typeface="Wingdings" pitchFamily="2" charset="2"/>
              <a:buNone/>
              <a:defRPr/>
            </a:pPr>
            <a:r>
              <a:rPr lang="en-US" sz="1200" b="1" dirty="0" smtClean="0"/>
              <a:t>For victims of family and sexual violence and all other crimes. 24/7 -  Province wide</a:t>
            </a:r>
            <a:endParaRPr lang="en-US" sz="300" b="1" dirty="0" smtClean="0"/>
          </a:p>
        </p:txBody>
      </p:sp>
      <p:sp>
        <p:nvSpPr>
          <p:cNvPr id="73731" name="Rectangle 3"/>
          <p:cNvSpPr>
            <a:spLocks noGrp="1" noChangeArrowheads="1"/>
          </p:cNvSpPr>
          <p:nvPr>
            <p:ph type="title"/>
          </p:nvPr>
        </p:nvSpPr>
        <p:spPr>
          <a:xfrm>
            <a:off x="457200" y="274638"/>
            <a:ext cx="8229600" cy="631825"/>
          </a:xfrm>
          <a:solidFill>
            <a:srgbClr val="FF0000"/>
          </a:solidFill>
          <a:ln w="15875">
            <a:solidFill>
              <a:schemeClr val="tx1"/>
            </a:solidFill>
          </a:ln>
        </p:spPr>
        <p:txBody>
          <a:bodyPr/>
          <a:lstStyle/>
          <a:p>
            <a:pPr eaLnBrk="1" hangingPunct="1">
              <a:defRPr/>
            </a:pPr>
            <a:r>
              <a:rPr lang="en-US" sz="3200" smtClean="0"/>
              <a:t>Crisis Services</a:t>
            </a:r>
          </a:p>
        </p:txBody>
      </p:sp>
      <p:sp>
        <p:nvSpPr>
          <p:cNvPr id="6148"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0000"/>
          </a:solidFill>
          <a:ln w="9525">
            <a:noFill/>
            <a:miter lim="800000"/>
            <a:headEnd/>
            <a:tailEnd/>
          </a:ln>
        </p:spPr>
        <p:txBody>
          <a:bodyPr wrap="none" anchor="ctr"/>
          <a:lstStyle/>
          <a:p>
            <a:endParaRPr lang="en-CA"/>
          </a:p>
        </p:txBody>
      </p:sp>
      <p:pic>
        <p:nvPicPr>
          <p:cNvPr id="6149" name="Picture 8" descr="Picture7"/>
          <p:cNvPicPr>
            <a:picLocks noChangeAspect="1" noChangeArrowheads="1"/>
          </p:cNvPicPr>
          <p:nvPr/>
        </p:nvPicPr>
        <p:blipFill>
          <a:blip r:embed="rId3"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417512"/>
          </a:xfrm>
        </p:spPr>
        <p:txBody>
          <a:bodyPr/>
          <a:lstStyle/>
          <a:p>
            <a:pPr eaLnBrk="1" hangingPunct="1"/>
            <a:r>
              <a:rPr lang="en-US" sz="1600" b="1" smtClean="0"/>
              <a:t>Acknowledgements</a:t>
            </a:r>
          </a:p>
        </p:txBody>
      </p:sp>
      <p:sp>
        <p:nvSpPr>
          <p:cNvPr id="33795" name="Rectangle 3"/>
          <p:cNvSpPr>
            <a:spLocks noGrp="1" noChangeArrowheads="1"/>
          </p:cNvSpPr>
          <p:nvPr>
            <p:ph type="body" idx="1"/>
          </p:nvPr>
        </p:nvSpPr>
        <p:spPr>
          <a:xfrm>
            <a:off x="611188" y="836613"/>
            <a:ext cx="7632700" cy="5329237"/>
          </a:xfrm>
        </p:spPr>
        <p:txBody>
          <a:bodyPr/>
          <a:lstStyle/>
          <a:p>
            <a:pPr marL="0" indent="0" defTabSz="200025" eaLnBrk="1" hangingPunct="1">
              <a:lnSpc>
                <a:spcPct val="105000"/>
              </a:lnSpc>
              <a:spcBef>
                <a:spcPct val="40000"/>
              </a:spcBef>
              <a:buFontTx/>
              <a:buNone/>
              <a:tabLst>
                <a:tab pos="180975" algn="l"/>
              </a:tabLst>
            </a:pPr>
            <a:r>
              <a:rPr lang="en-US" sz="1400" smtClean="0"/>
              <a:t>There are many people and organizations that have provided time and information toward </a:t>
            </a:r>
          </a:p>
          <a:p>
            <a:pPr marL="0" indent="0" defTabSz="200025" eaLnBrk="1" hangingPunct="1">
              <a:lnSpc>
                <a:spcPct val="105000"/>
              </a:lnSpc>
              <a:spcBef>
                <a:spcPct val="40000"/>
              </a:spcBef>
              <a:buFontTx/>
              <a:buNone/>
              <a:tabLst>
                <a:tab pos="180975" algn="l"/>
              </a:tabLst>
            </a:pPr>
            <a:r>
              <a:rPr lang="en-US" sz="1400" smtClean="0"/>
              <a:t>keeping this resource current and relevant for supporting “at-risk” students in our community.</a:t>
            </a:r>
          </a:p>
          <a:p>
            <a:pPr marL="0" indent="0" defTabSz="200025" eaLnBrk="1" hangingPunct="1">
              <a:lnSpc>
                <a:spcPct val="105000"/>
              </a:lnSpc>
              <a:spcBef>
                <a:spcPct val="40000"/>
              </a:spcBef>
              <a:buFontTx/>
              <a:buNone/>
              <a:tabLst>
                <a:tab pos="180975" algn="l"/>
              </a:tabLst>
            </a:pPr>
            <a:endParaRPr lang="en-US" sz="1400" smtClean="0"/>
          </a:p>
          <a:p>
            <a:pPr marL="0" indent="0" defTabSz="200025" eaLnBrk="1" hangingPunct="1">
              <a:lnSpc>
                <a:spcPct val="105000"/>
              </a:lnSpc>
              <a:spcBef>
                <a:spcPct val="40000"/>
              </a:spcBef>
              <a:buFontTx/>
              <a:buNone/>
              <a:tabLst>
                <a:tab pos="180975" algn="l"/>
              </a:tabLst>
            </a:pPr>
            <a:r>
              <a:rPr lang="en-US" sz="1400" smtClean="0"/>
              <a:t>Special acknowledgment must be made to management and staff at</a:t>
            </a:r>
            <a:r>
              <a:rPr lang="en-US" sz="1400" i="1" smtClean="0"/>
              <a:t> </a:t>
            </a:r>
            <a:r>
              <a:rPr lang="en-US" sz="1400" smtClean="0"/>
              <a:t>Associated Family &amp; </a:t>
            </a:r>
          </a:p>
          <a:p>
            <a:pPr marL="0" indent="0" defTabSz="200025" eaLnBrk="1" hangingPunct="1">
              <a:lnSpc>
                <a:spcPct val="105000"/>
              </a:lnSpc>
              <a:spcBef>
                <a:spcPct val="40000"/>
              </a:spcBef>
              <a:buFontTx/>
              <a:buNone/>
              <a:tabLst>
                <a:tab pos="180975" algn="l"/>
              </a:tabLst>
            </a:pPr>
            <a:r>
              <a:rPr lang="en-US" sz="1400" smtClean="0"/>
              <a:t>Community Support Services Ltd. (Susan Butler, Jaime Fletcher, Lori Pierreroy, Colin </a:t>
            </a:r>
          </a:p>
          <a:p>
            <a:pPr marL="0" indent="0" defTabSz="200025" eaLnBrk="1" hangingPunct="1">
              <a:lnSpc>
                <a:spcPct val="105000"/>
              </a:lnSpc>
              <a:spcBef>
                <a:spcPct val="40000"/>
              </a:spcBef>
              <a:buFontTx/>
              <a:buNone/>
              <a:tabLst>
                <a:tab pos="180975" algn="l"/>
              </a:tabLst>
            </a:pPr>
            <a:r>
              <a:rPr lang="en-US" sz="1400" smtClean="0"/>
              <a:t>Brouwer)  for the provision of ongoing leadership and support of this resource.</a:t>
            </a:r>
          </a:p>
        </p:txBody>
      </p:sp>
      <p:sp>
        <p:nvSpPr>
          <p:cNvPr id="33796"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0000FF"/>
          </a:solidFill>
          <a:ln w="9525">
            <a:noFill/>
            <a:miter lim="800000"/>
            <a:headEnd/>
            <a:tailEnd/>
          </a:ln>
        </p:spPr>
        <p:txBody>
          <a:bodyPr wrap="none" anchor="ctr"/>
          <a:lstStyle/>
          <a:p>
            <a:endParaRPr lang="en-CA"/>
          </a:p>
        </p:txBody>
      </p:sp>
      <p:pic>
        <p:nvPicPr>
          <p:cNvPr id="33797" name="Picture 5" descr="Picture7"/>
          <p:cNvPicPr>
            <a:picLocks noChangeAspect="1" noChangeArrowheads="1"/>
          </p:cNvPicPr>
          <p:nvPr/>
        </p:nvPicPr>
        <p:blipFill>
          <a:blip r:embed="rId2"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11188" y="1600200"/>
            <a:ext cx="8075612" cy="3484984"/>
          </a:xfrm>
        </p:spPr>
        <p:txBody>
          <a:bodyPr/>
          <a:lstStyle/>
          <a:p>
            <a:pPr eaLnBrk="1" hangingPunct="1">
              <a:lnSpc>
                <a:spcPct val="80000"/>
              </a:lnSpc>
              <a:buFont typeface="Wingdings" pitchFamily="2" charset="2"/>
              <a:buNone/>
              <a:defRPr/>
            </a:pPr>
            <a:r>
              <a:rPr lang="en-US" sz="1600" b="1" u="sng" dirty="0" smtClean="0"/>
              <a:t>Society of Organized Services Thrift Shop (SOS)</a:t>
            </a:r>
            <a:r>
              <a:rPr lang="en-US" sz="1600" b="1" dirty="0" smtClean="0"/>
              <a:t> – </a:t>
            </a:r>
            <a:r>
              <a:rPr lang="en-US" sz="1600" b="1" dirty="0" err="1" smtClean="0"/>
              <a:t>Parksville</a:t>
            </a:r>
            <a:r>
              <a:rPr lang="en-US" sz="1600" b="1" dirty="0" smtClean="0"/>
              <a:t>    188 West </a:t>
            </a:r>
            <a:r>
              <a:rPr lang="en-US" sz="1600" b="1" dirty="0" err="1" smtClean="0"/>
              <a:t>Hirst</a:t>
            </a:r>
            <a:r>
              <a:rPr lang="en-US" sz="1600" b="1" dirty="0" smtClean="0"/>
              <a:t> Avenue       250-248-2532</a:t>
            </a:r>
            <a:r>
              <a:rPr lang="en-US" sz="1600" dirty="0" smtClean="0"/>
              <a:t> </a:t>
            </a:r>
            <a:endParaRPr lang="en-US" sz="1600" b="1" u="sng" dirty="0" smtClean="0"/>
          </a:p>
          <a:p>
            <a:pPr eaLnBrk="1" hangingPunct="1">
              <a:lnSpc>
                <a:spcPct val="80000"/>
              </a:lnSpc>
              <a:buFont typeface="Wingdings" pitchFamily="2" charset="2"/>
              <a:buNone/>
              <a:defRPr/>
            </a:pPr>
            <a:r>
              <a:rPr lang="en-US" sz="1400" b="1" dirty="0" smtClean="0"/>
              <a:t>	</a:t>
            </a:r>
            <a:r>
              <a:rPr lang="en-US" sz="1400" b="1" u="sng" dirty="0" smtClean="0"/>
              <a:t>Mon- Sat, 9am - 4pm</a:t>
            </a:r>
            <a:r>
              <a:rPr lang="en-US" sz="1400" b="1" dirty="0" smtClean="0"/>
              <a:t>.</a:t>
            </a:r>
            <a:r>
              <a:rPr lang="en-US" sz="1400" dirty="0" smtClean="0"/>
              <a:t> </a:t>
            </a:r>
            <a:r>
              <a:rPr lang="en-US" sz="1400" b="1" dirty="0" smtClean="0"/>
              <a:t>The SOS has the largest Thrift Shop on Vancouver Island, with over 18,000 sq. feet. It offers a wide variety of clothing, </a:t>
            </a:r>
            <a:r>
              <a:rPr lang="en-US" sz="1400" b="1" dirty="0" err="1" smtClean="0"/>
              <a:t>jewellery</a:t>
            </a:r>
            <a:r>
              <a:rPr lang="en-US" sz="1400" b="1" dirty="0" smtClean="0"/>
              <a:t>, accessories, shoes, household items, furniture, appliances, toys and books.</a:t>
            </a:r>
            <a:r>
              <a:rPr lang="en-US" sz="1400" dirty="0" smtClean="0"/>
              <a:t> </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dirty="0" smtClean="0"/>
              <a:t>	</a:t>
            </a:r>
          </a:p>
          <a:p>
            <a:pPr eaLnBrk="1" hangingPunct="1">
              <a:lnSpc>
                <a:spcPct val="80000"/>
              </a:lnSpc>
              <a:buFont typeface="Wingdings" pitchFamily="2" charset="2"/>
              <a:buNone/>
              <a:defRPr/>
            </a:pPr>
            <a:r>
              <a:rPr lang="en-US" sz="1600" b="1" u="sng" dirty="0" smtClean="0"/>
              <a:t>Salvation Army - Community and Family Services</a:t>
            </a:r>
            <a:r>
              <a:rPr lang="en-US" sz="1600" b="1" dirty="0" smtClean="0"/>
              <a:t> – </a:t>
            </a:r>
            <a:r>
              <a:rPr lang="en-US" sz="1600" b="1" dirty="0" err="1" smtClean="0"/>
              <a:t>Parksville</a:t>
            </a:r>
            <a:r>
              <a:rPr lang="en-US" sz="1600" b="1" dirty="0" smtClean="0"/>
              <a:t>       886 </a:t>
            </a:r>
            <a:r>
              <a:rPr lang="en-US" sz="1600" b="1" dirty="0" err="1" smtClean="0"/>
              <a:t>Wembley</a:t>
            </a:r>
            <a:r>
              <a:rPr lang="en-US" sz="1600" b="1" dirty="0" smtClean="0"/>
              <a:t> Rd             250-248-8793</a:t>
            </a:r>
            <a:r>
              <a:rPr lang="en-US" sz="1600" dirty="0" smtClean="0"/>
              <a:t> </a:t>
            </a:r>
            <a:endParaRPr lang="en-US" sz="1600" b="1" dirty="0" smtClean="0"/>
          </a:p>
          <a:p>
            <a:pPr eaLnBrk="1" hangingPunct="1">
              <a:lnSpc>
                <a:spcPct val="80000"/>
              </a:lnSpc>
              <a:buFont typeface="Wingdings" pitchFamily="2" charset="2"/>
              <a:buNone/>
              <a:defRPr/>
            </a:pPr>
            <a:r>
              <a:rPr lang="en-US" sz="1600" b="1" dirty="0" smtClean="0"/>
              <a:t>	</a:t>
            </a:r>
            <a:r>
              <a:rPr lang="en-US" sz="1400" b="1" dirty="0" smtClean="0"/>
              <a:t>The Army cares for people at their crisis point. In keeping with the philosophy of William Booth, they work to restore hope and dignity to those who might otherwise remain invisible in society. Emergency assistance is provided in the form of clothing, food, accommodation, life skills training and counseling</a:t>
            </a:r>
            <a:r>
              <a:rPr lang="en-US" sz="1400" dirty="0" smtClean="0"/>
              <a:t> </a:t>
            </a:r>
          </a:p>
          <a:p>
            <a:pPr eaLnBrk="1" hangingPunct="1">
              <a:lnSpc>
                <a:spcPct val="80000"/>
              </a:lnSpc>
              <a:buFont typeface="Wingdings" pitchFamily="2" charset="2"/>
              <a:buNone/>
              <a:defRPr/>
            </a:pPr>
            <a:endParaRPr lang="en-US" sz="1400" b="1" dirty="0" smtClean="0"/>
          </a:p>
          <a:p>
            <a:pPr eaLnBrk="1" hangingPunct="1">
              <a:lnSpc>
                <a:spcPct val="80000"/>
              </a:lnSpc>
              <a:buFont typeface="Wingdings" pitchFamily="2" charset="2"/>
              <a:buNone/>
              <a:defRPr/>
            </a:pPr>
            <a:r>
              <a:rPr lang="en-US" sz="1400" b="1" u="sng" dirty="0" smtClean="0"/>
              <a:t>Grad Wear  </a:t>
            </a:r>
            <a:r>
              <a:rPr lang="en-US" sz="1400" b="1" dirty="0" smtClean="0"/>
              <a:t>( SOS) </a:t>
            </a:r>
            <a:r>
              <a:rPr lang="en-US" sz="1400" b="1" dirty="0" err="1" smtClean="0"/>
              <a:t>Parksville</a:t>
            </a:r>
            <a:r>
              <a:rPr lang="en-US" sz="1400" b="1" dirty="0" smtClean="0"/>
              <a:t>    (250) 248-2093</a:t>
            </a:r>
          </a:p>
          <a:p>
            <a:pPr eaLnBrk="1" hangingPunct="1">
              <a:lnSpc>
                <a:spcPct val="80000"/>
              </a:lnSpc>
              <a:buFont typeface="Wingdings" pitchFamily="2" charset="2"/>
              <a:buNone/>
              <a:defRPr/>
            </a:pPr>
            <a:r>
              <a:rPr lang="en-US" sz="1400" dirty="0" smtClean="0"/>
              <a:t>	</a:t>
            </a:r>
            <a:r>
              <a:rPr lang="en-US" sz="1400" b="1" dirty="0" smtClean="0"/>
              <a:t>Choose from a variety of grad dresses and suits for 5 $.</a:t>
            </a:r>
            <a:endParaRPr lang="en-US" sz="1400" dirty="0" smtClean="0"/>
          </a:p>
          <a:p>
            <a:pPr eaLnBrk="1" hangingPunct="1">
              <a:lnSpc>
                <a:spcPct val="80000"/>
              </a:lnSpc>
              <a:defRPr/>
            </a:pPr>
            <a:endParaRPr lang="en-US" sz="1400" dirty="0" smtClean="0"/>
          </a:p>
          <a:p>
            <a:pPr eaLnBrk="1" hangingPunct="1">
              <a:lnSpc>
                <a:spcPct val="80000"/>
              </a:lnSpc>
              <a:buFont typeface="Wingdings" pitchFamily="2" charset="2"/>
              <a:buNone/>
              <a:defRPr/>
            </a:pPr>
            <a:endParaRPr lang="en-US" sz="3600" dirty="0" smtClean="0"/>
          </a:p>
        </p:txBody>
      </p:sp>
      <p:sp>
        <p:nvSpPr>
          <p:cNvPr id="7171"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0000"/>
          </a:solidFill>
          <a:ln w="9525">
            <a:noFill/>
            <a:miter lim="800000"/>
            <a:headEnd/>
            <a:tailEnd/>
          </a:ln>
        </p:spPr>
        <p:txBody>
          <a:bodyPr wrap="none" anchor="ctr"/>
          <a:lstStyle/>
          <a:p>
            <a:endParaRPr lang="en-CA"/>
          </a:p>
        </p:txBody>
      </p:sp>
      <p:sp>
        <p:nvSpPr>
          <p:cNvPr id="4102" name="Rectangle 6"/>
          <p:cNvSpPr>
            <a:spLocks noChangeArrowheads="1"/>
          </p:cNvSpPr>
          <p:nvPr/>
        </p:nvSpPr>
        <p:spPr bwMode="auto">
          <a:xfrm>
            <a:off x="457200" y="274638"/>
            <a:ext cx="8229600" cy="633412"/>
          </a:xfrm>
          <a:prstGeom prst="rect">
            <a:avLst/>
          </a:prstGeom>
          <a:solidFill>
            <a:srgbClr val="FF0000"/>
          </a:solidFill>
          <a:ln w="15875">
            <a:solidFill>
              <a:schemeClr val="tx1"/>
            </a:solidFill>
            <a:miter lim="800000"/>
            <a:headEnd/>
            <a:tailEnd/>
          </a:ln>
          <a:effectLst/>
        </p:spPr>
        <p:txBody>
          <a:bodyPr anchor="ctr"/>
          <a:lstStyle/>
          <a:p>
            <a:pPr eaLnBrk="1" hangingPunct="1">
              <a:defRPr/>
            </a:pPr>
            <a:r>
              <a:rPr lang="en-US" sz="3200" b="1">
                <a:effectLst>
                  <a:outerShdw blurRad="38100" dist="38100" dir="2700000" algn="tl">
                    <a:srgbClr val="000000"/>
                  </a:outerShdw>
                </a:effectLst>
              </a:rPr>
              <a:t>Clothing</a:t>
            </a:r>
          </a:p>
        </p:txBody>
      </p:sp>
      <p:pic>
        <p:nvPicPr>
          <p:cNvPr id="7173" name="Picture 9" descr="Picture7"/>
          <p:cNvPicPr>
            <a:picLocks noChangeAspect="1" noChangeArrowheads="1"/>
          </p:cNvPicPr>
          <p:nvPr/>
        </p:nvPicPr>
        <p:blipFill>
          <a:blip r:embed="rId2"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395288" y="1125538"/>
            <a:ext cx="8291512" cy="5472112"/>
          </a:xfrm>
        </p:spPr>
        <p:txBody>
          <a:bodyPr/>
          <a:lstStyle/>
          <a:p>
            <a:pPr marL="542925" indent="-542925" eaLnBrk="1" hangingPunct="1">
              <a:lnSpc>
                <a:spcPct val="80000"/>
              </a:lnSpc>
              <a:buFont typeface="Wingdings" pitchFamily="2" charset="2"/>
              <a:buNone/>
              <a:defRPr/>
            </a:pPr>
            <a:r>
              <a:rPr lang="en-US" sz="1400" b="1" dirty="0" err="1" smtClean="0">
                <a:hlinkClick r:id="rId2"/>
              </a:rPr>
              <a:t>Shelternet</a:t>
            </a:r>
            <a:r>
              <a:rPr lang="en-US" sz="1400" b="1" dirty="0" smtClean="0"/>
              <a:t> Understanding abuse, finding a transition house (shelter), making a safety plan.</a:t>
            </a:r>
          </a:p>
          <a:p>
            <a:pPr marL="542925" indent="-542925" eaLnBrk="1" hangingPunct="1">
              <a:lnSpc>
                <a:spcPct val="80000"/>
              </a:lnSpc>
              <a:buFont typeface="Wingdings" pitchFamily="2" charset="2"/>
              <a:buNone/>
              <a:defRPr/>
            </a:pPr>
            <a:endParaRPr lang="en-US" sz="500" b="1" u="sng" dirty="0" smtClean="0"/>
          </a:p>
          <a:p>
            <a:pPr marL="542925" indent="-542925" eaLnBrk="1" hangingPunct="1">
              <a:lnSpc>
                <a:spcPct val="80000"/>
              </a:lnSpc>
              <a:buFont typeface="Wingdings" pitchFamily="2" charset="2"/>
              <a:buNone/>
              <a:defRPr/>
            </a:pPr>
            <a:r>
              <a:rPr lang="en-US" sz="1400" b="1" u="sng" dirty="0" smtClean="0">
                <a:hlinkClick r:id="rId3"/>
              </a:rPr>
              <a:t>Nanaimo Youth Services Association – Youth </a:t>
            </a:r>
            <a:r>
              <a:rPr lang="en-US" sz="1400" b="1" dirty="0" smtClean="0">
                <a:hlinkClick r:id="rId3"/>
              </a:rPr>
              <a:t>Housing</a:t>
            </a:r>
            <a:r>
              <a:rPr lang="en-US" sz="1400" b="1" dirty="0" smtClean="0"/>
              <a:t>  - Nanaimo	250-753-3212 </a:t>
            </a:r>
          </a:p>
          <a:p>
            <a:pPr marL="722313" lvl="1" indent="0" eaLnBrk="1" hangingPunct="1">
              <a:lnSpc>
                <a:spcPct val="80000"/>
              </a:lnSpc>
              <a:buFont typeface="Wingdings" pitchFamily="2" charset="2"/>
              <a:buNone/>
              <a:defRPr/>
            </a:pPr>
            <a:r>
              <a:rPr lang="en-US" sz="1200" b="1" dirty="0" smtClean="0"/>
              <a:t>The intent of NYSA’s Youth Residence is to provide safe, supportive, and affordable housing for youth between  </a:t>
            </a:r>
          </a:p>
          <a:p>
            <a:pPr marL="722313" lvl="1" indent="0" eaLnBrk="1" hangingPunct="1">
              <a:lnSpc>
                <a:spcPct val="80000"/>
              </a:lnSpc>
              <a:buFont typeface="Wingdings" pitchFamily="2" charset="2"/>
              <a:buNone/>
              <a:defRPr/>
            </a:pPr>
            <a:r>
              <a:rPr lang="en-US" sz="1200" b="1" dirty="0" smtClean="0"/>
              <a:t>17 and 19 years of age. The residence is a drug, alcohol, and violence free environment. </a:t>
            </a:r>
          </a:p>
          <a:p>
            <a:pPr marL="722313" lvl="1" indent="0" eaLnBrk="1" hangingPunct="1">
              <a:lnSpc>
                <a:spcPct val="80000"/>
              </a:lnSpc>
              <a:buFont typeface="Wingdings" pitchFamily="2" charset="2"/>
              <a:buNone/>
              <a:defRPr/>
            </a:pPr>
            <a:r>
              <a:rPr lang="en-US" sz="1200" b="1" dirty="0" smtClean="0"/>
              <a:t>		 - 19 units available – 13 bachelor, 6 two bedroom single parent units, 1 wheelchair accessible</a:t>
            </a:r>
          </a:p>
          <a:p>
            <a:pPr marL="722313" lvl="1" indent="0" eaLnBrk="1" hangingPunct="1">
              <a:lnSpc>
                <a:spcPct val="80000"/>
              </a:lnSpc>
              <a:buFont typeface="Wingdings" pitchFamily="2" charset="2"/>
              <a:buNone/>
              <a:defRPr/>
            </a:pPr>
            <a:r>
              <a:rPr lang="en-US" sz="1200" b="1" dirty="0" smtClean="0"/>
              <a:t>Application and references required – when there is a vacancy, applicants with the most need will be screened and invited to an interview.</a:t>
            </a:r>
          </a:p>
          <a:p>
            <a:pPr marL="542925" indent="-542925" eaLnBrk="1" hangingPunct="1">
              <a:lnSpc>
                <a:spcPct val="80000"/>
              </a:lnSpc>
              <a:buClr>
                <a:schemeClr val="tx1"/>
              </a:buClr>
              <a:buFont typeface="Wingdings" pitchFamily="2" charset="2"/>
              <a:buNone/>
              <a:defRPr/>
            </a:pPr>
            <a:r>
              <a:rPr lang="en-US" sz="1200" b="1" dirty="0" smtClean="0"/>
              <a:t>	</a:t>
            </a:r>
            <a:endParaRPr lang="en-US" sz="900" b="1" dirty="0" smtClean="0"/>
          </a:p>
          <a:p>
            <a:pPr marL="542925" indent="-542925" eaLnBrk="1" hangingPunct="1">
              <a:lnSpc>
                <a:spcPct val="80000"/>
              </a:lnSpc>
              <a:buFont typeface="Wingdings" pitchFamily="2" charset="2"/>
              <a:buNone/>
              <a:defRPr/>
            </a:pPr>
            <a:r>
              <a:rPr lang="en-US" sz="1400" b="1" u="sng" dirty="0" smtClean="0">
                <a:hlinkClick r:id="rId4"/>
              </a:rPr>
              <a:t>Tillicum </a:t>
            </a:r>
            <a:r>
              <a:rPr lang="en-US" sz="1400" b="1" u="sng" dirty="0" err="1" smtClean="0">
                <a:hlinkClick r:id="rId4"/>
              </a:rPr>
              <a:t>Lelum</a:t>
            </a:r>
            <a:r>
              <a:rPr lang="en-US" sz="1400" b="1" u="sng" dirty="0" smtClean="0">
                <a:hlinkClick r:id="rId4"/>
              </a:rPr>
              <a:t>/Friendship </a:t>
            </a:r>
            <a:r>
              <a:rPr lang="en-US" sz="1400" b="1" u="sng" dirty="0" err="1" smtClean="0">
                <a:hlinkClick r:id="rId4"/>
              </a:rPr>
              <a:t>Haus</a:t>
            </a:r>
            <a:r>
              <a:rPr lang="en-US" sz="1400" b="1" dirty="0" smtClean="0">
                <a:hlinkClick r:id="rId4"/>
              </a:rPr>
              <a:t> </a:t>
            </a:r>
            <a:r>
              <a:rPr lang="en-US" sz="1400" b="1" dirty="0" smtClean="0"/>
              <a:t> - Nanaimo 		 	250-753-8266/250-753-8291 </a:t>
            </a:r>
            <a:endParaRPr lang="en-US" sz="1400" b="1" u="sng" dirty="0" smtClean="0"/>
          </a:p>
          <a:p>
            <a:pPr marL="542925" indent="-542925" eaLnBrk="1" hangingPunct="1">
              <a:lnSpc>
                <a:spcPct val="80000"/>
              </a:lnSpc>
              <a:buFont typeface="Wingdings" pitchFamily="2" charset="2"/>
              <a:buNone/>
              <a:defRPr/>
            </a:pPr>
            <a:r>
              <a:rPr lang="en-US" sz="1200" b="1" dirty="0" smtClean="0"/>
              <a:t>          	The Friendship </a:t>
            </a:r>
            <a:r>
              <a:rPr lang="en-US" sz="1200" b="1" dirty="0" err="1" smtClean="0"/>
              <a:t>Haus</a:t>
            </a:r>
            <a:r>
              <a:rPr lang="en-US" sz="1200" b="1" dirty="0" smtClean="0"/>
              <a:t> is for youth 12-18 years.  Friendship </a:t>
            </a:r>
            <a:r>
              <a:rPr lang="en-US" sz="1200" b="1" dirty="0" err="1" smtClean="0"/>
              <a:t>Haus</a:t>
            </a:r>
            <a:r>
              <a:rPr lang="en-US" sz="1200" b="1" dirty="0" smtClean="0"/>
              <a:t> Service Statement is to promote a safe,      secure, stable, nurturing environment for Children and Youth Who Are At Risk. Our goal is to assist young adults to  leave the streets, and to learn to live safe, healthy lives.  		 </a:t>
            </a:r>
            <a:r>
              <a:rPr lang="en-US" sz="1200" b="1" dirty="0" smtClean="0">
                <a:hlinkClick r:id="rId5"/>
              </a:rPr>
              <a:t>www.tillicumhaus.ca</a:t>
            </a:r>
            <a:r>
              <a:rPr lang="en-US" sz="1200" b="1" dirty="0" smtClean="0"/>
              <a:t> </a:t>
            </a:r>
          </a:p>
          <a:p>
            <a:pPr marL="542925" indent="-542925" eaLnBrk="1" hangingPunct="1">
              <a:lnSpc>
                <a:spcPct val="80000"/>
              </a:lnSpc>
              <a:buFont typeface="Wingdings" pitchFamily="2" charset="2"/>
              <a:buNone/>
              <a:defRPr/>
            </a:pPr>
            <a:endParaRPr lang="en-US" sz="500" b="1" dirty="0" smtClean="0"/>
          </a:p>
          <a:p>
            <a:pPr marL="542925" indent="-542925" eaLnBrk="1" hangingPunct="1">
              <a:lnSpc>
                <a:spcPct val="80000"/>
              </a:lnSpc>
              <a:buFont typeface="Wingdings" pitchFamily="2" charset="2"/>
              <a:buNone/>
              <a:defRPr/>
            </a:pPr>
            <a:r>
              <a:rPr lang="en-US" sz="1400" b="1" u="sng" dirty="0" smtClean="0">
                <a:hlinkClick r:id="rId6"/>
              </a:rPr>
              <a:t>Samaritan House</a:t>
            </a:r>
            <a:r>
              <a:rPr lang="en-US" sz="1400" b="1" dirty="0" smtClean="0">
                <a:hlinkClick r:id="rId6"/>
              </a:rPr>
              <a:t> </a:t>
            </a:r>
            <a:r>
              <a:rPr lang="en-US" sz="1400" b="1" dirty="0" smtClean="0"/>
              <a:t> -  Nanaimo		 		250-753-1474  </a:t>
            </a:r>
            <a:endParaRPr lang="en-US" sz="1200" b="1" u="sng" dirty="0" smtClean="0"/>
          </a:p>
          <a:p>
            <a:pPr marL="542925" indent="-542925" eaLnBrk="1" hangingPunct="1">
              <a:lnSpc>
                <a:spcPct val="80000"/>
              </a:lnSpc>
              <a:buFont typeface="Wingdings" pitchFamily="2" charset="2"/>
              <a:buNone/>
              <a:defRPr/>
            </a:pPr>
            <a:r>
              <a:rPr lang="en-US" sz="1200" b="1" dirty="0" smtClean="0"/>
              <a:t>	Samaritan House has been in continual operation since 1989 providing emergency and temporary shelter 	for the homeless of Nanaimo </a:t>
            </a:r>
          </a:p>
          <a:p>
            <a:pPr marL="542925" indent="-542925" eaLnBrk="1" hangingPunct="1">
              <a:lnSpc>
                <a:spcPct val="80000"/>
              </a:lnSpc>
              <a:buFont typeface="Wingdings" pitchFamily="2" charset="2"/>
              <a:buNone/>
              <a:defRPr/>
            </a:pPr>
            <a:r>
              <a:rPr lang="en-US" sz="1200" b="1" dirty="0" smtClean="0"/>
              <a:t>	    - 20 emergency beds, 4 Supported Living Beds</a:t>
            </a:r>
          </a:p>
          <a:p>
            <a:pPr marL="542925" indent="-542925" eaLnBrk="1" hangingPunct="1">
              <a:lnSpc>
                <a:spcPct val="80000"/>
              </a:lnSpc>
              <a:buClr>
                <a:schemeClr val="tx1"/>
              </a:buClr>
              <a:buFont typeface="Wingdings" pitchFamily="2" charset="2"/>
              <a:buNone/>
              <a:defRPr/>
            </a:pPr>
            <a:endParaRPr lang="en-US" sz="500" b="1" u="sng" dirty="0" smtClean="0"/>
          </a:p>
          <a:p>
            <a:pPr marL="542925" indent="-542925" eaLnBrk="1" hangingPunct="1">
              <a:lnSpc>
                <a:spcPct val="80000"/>
              </a:lnSpc>
              <a:buClr>
                <a:schemeClr val="tx1"/>
              </a:buClr>
              <a:buFont typeface="Wingdings" pitchFamily="2" charset="2"/>
              <a:buNone/>
              <a:defRPr/>
            </a:pPr>
            <a:r>
              <a:rPr lang="en-US" sz="1400" b="1" u="sng" dirty="0" smtClean="0">
                <a:hlinkClick r:id="rId7"/>
              </a:rPr>
              <a:t>Haven Society/Transition House</a:t>
            </a:r>
            <a:r>
              <a:rPr lang="en-US" sz="1400" b="1" dirty="0" smtClean="0">
                <a:hlinkClick r:id="rId7"/>
              </a:rPr>
              <a:t> </a:t>
            </a:r>
            <a:r>
              <a:rPr lang="en-US" sz="1400" b="1" dirty="0" smtClean="0"/>
              <a:t> - Nanaimo		 	250-756-2452 (ext. #2)  </a:t>
            </a:r>
          </a:p>
          <a:p>
            <a:pPr marL="542925" indent="-542925" eaLnBrk="1" hangingPunct="1">
              <a:lnSpc>
                <a:spcPct val="80000"/>
              </a:lnSpc>
              <a:buClr>
                <a:schemeClr val="tx1"/>
              </a:buClr>
              <a:buFont typeface="Wingdings" pitchFamily="2" charset="2"/>
              <a:buNone/>
              <a:defRPr/>
            </a:pPr>
            <a:r>
              <a:rPr lang="en-US" sz="1400" b="1" dirty="0" smtClean="0"/>
              <a:t>							250-756-0616 (Crisis Line)</a:t>
            </a:r>
          </a:p>
          <a:p>
            <a:pPr marL="542925" indent="-542925" eaLnBrk="1" hangingPunct="1">
              <a:lnSpc>
                <a:spcPct val="80000"/>
              </a:lnSpc>
              <a:buClr>
                <a:schemeClr val="tx1"/>
              </a:buClr>
              <a:buFont typeface="Wingdings" pitchFamily="2" charset="2"/>
              <a:buNone/>
              <a:defRPr/>
            </a:pPr>
            <a:r>
              <a:rPr lang="en-US" sz="1200" b="1" dirty="0" smtClean="0"/>
              <a:t>	Provides safe shelter and support to women and children escaping violence. 	</a:t>
            </a:r>
          </a:p>
          <a:p>
            <a:pPr marL="542925" indent="-542925" eaLnBrk="1" hangingPunct="1">
              <a:lnSpc>
                <a:spcPct val="80000"/>
              </a:lnSpc>
              <a:buClr>
                <a:schemeClr val="tx1"/>
              </a:buClr>
              <a:buFont typeface="Wingdings" pitchFamily="2" charset="2"/>
              <a:buNone/>
              <a:defRPr/>
            </a:pPr>
            <a:r>
              <a:rPr lang="en-US" sz="1200" b="1" dirty="0" smtClean="0"/>
              <a:t>	The service operates 365 days a year.</a:t>
            </a:r>
            <a:endParaRPr lang="en-US" sz="1200" b="1" u="sng" dirty="0" smtClean="0"/>
          </a:p>
          <a:p>
            <a:pPr marL="542925" indent="-542925" eaLnBrk="1" hangingPunct="1">
              <a:lnSpc>
                <a:spcPct val="80000"/>
              </a:lnSpc>
              <a:buClr>
                <a:schemeClr val="tx1"/>
              </a:buClr>
              <a:buFont typeface="Wingdings" pitchFamily="2" charset="2"/>
              <a:buNone/>
              <a:defRPr/>
            </a:pPr>
            <a:r>
              <a:rPr lang="en-US" sz="1200" b="1" dirty="0" smtClean="0"/>
              <a:t>	</a:t>
            </a:r>
            <a:r>
              <a:rPr lang="en-US" sz="1200" b="1" u="sng" dirty="0" smtClean="0"/>
              <a:t>Nanaimo</a:t>
            </a:r>
            <a:r>
              <a:rPr lang="en-US" sz="1200" b="1" dirty="0" smtClean="0"/>
              <a:t> - 250-756-2452 ext. 2 </a:t>
            </a:r>
          </a:p>
          <a:p>
            <a:pPr marL="542925" indent="-542925" eaLnBrk="1" hangingPunct="1">
              <a:lnSpc>
                <a:spcPct val="80000"/>
              </a:lnSpc>
              <a:buClr>
                <a:schemeClr val="tx1"/>
              </a:buClr>
              <a:buFont typeface="Wingdings" pitchFamily="2" charset="2"/>
              <a:buNone/>
              <a:defRPr/>
            </a:pPr>
            <a:r>
              <a:rPr lang="en-US" sz="1200" b="1" dirty="0" smtClean="0"/>
              <a:t>	</a:t>
            </a:r>
            <a:r>
              <a:rPr lang="en-US" sz="1200" b="1" dirty="0" smtClean="0">
                <a:hlinkClick r:id="rId8"/>
              </a:rPr>
              <a:t>www.havensociety.com</a:t>
            </a:r>
            <a:r>
              <a:rPr lang="en-US" sz="1200" b="1" dirty="0" smtClean="0"/>
              <a:t> </a:t>
            </a:r>
          </a:p>
          <a:p>
            <a:pPr marL="542925" indent="-542925" eaLnBrk="1" hangingPunct="1">
              <a:lnSpc>
                <a:spcPct val="80000"/>
              </a:lnSpc>
              <a:buClr>
                <a:schemeClr val="tx1"/>
              </a:buClr>
              <a:buFont typeface="Wingdings" pitchFamily="2" charset="2"/>
              <a:buNone/>
              <a:defRPr/>
            </a:pPr>
            <a:endParaRPr lang="en-US" sz="500" b="1" u="sng" dirty="0" smtClean="0"/>
          </a:p>
          <a:p>
            <a:pPr marL="542925" indent="-542925" eaLnBrk="1" hangingPunct="1">
              <a:lnSpc>
                <a:spcPct val="80000"/>
              </a:lnSpc>
              <a:buClr>
                <a:schemeClr val="tx1"/>
              </a:buClr>
              <a:buFont typeface="Wingdings" pitchFamily="2" charset="2"/>
              <a:buNone/>
              <a:defRPr/>
            </a:pPr>
            <a:r>
              <a:rPr lang="en-US" sz="1400" b="1" u="sng" dirty="0" smtClean="0">
                <a:hlinkClick r:id="rId9"/>
              </a:rPr>
              <a:t>BC Housing Rental Assistance Program </a:t>
            </a:r>
            <a:r>
              <a:rPr lang="en-US" sz="1400" b="1" dirty="0" smtClean="0"/>
              <a:t>-                        		1-800-257-7756</a:t>
            </a:r>
            <a:r>
              <a:rPr lang="en-US" sz="1400" dirty="0" smtClean="0"/>
              <a:t> </a:t>
            </a:r>
          </a:p>
          <a:p>
            <a:pPr marL="542925" indent="-542925" eaLnBrk="1" hangingPunct="1">
              <a:lnSpc>
                <a:spcPct val="80000"/>
              </a:lnSpc>
              <a:buClr>
                <a:schemeClr val="tx1"/>
              </a:buClr>
              <a:buFont typeface="Wingdings" pitchFamily="2" charset="2"/>
              <a:buNone/>
              <a:defRPr/>
            </a:pPr>
            <a:r>
              <a:rPr lang="en-US" sz="1200" b="1" dirty="0" smtClean="0"/>
              <a:t>	The Rental Assistance Program was launched in October 2006 as part of </a:t>
            </a:r>
            <a:r>
              <a:rPr lang="en-US" sz="1200" b="1" i="1" dirty="0" smtClean="0">
                <a:hlinkClick r:id="rId10"/>
              </a:rPr>
              <a:t>Housing Matters BC</a:t>
            </a:r>
            <a:r>
              <a:rPr lang="en-US" sz="1200" b="1" i="1" dirty="0" smtClean="0"/>
              <a:t>.</a:t>
            </a:r>
            <a:r>
              <a:rPr lang="en-US" sz="1200" b="1" dirty="0" smtClean="0"/>
              <a:t>  </a:t>
            </a:r>
          </a:p>
          <a:p>
            <a:pPr marL="542925" indent="-542925" eaLnBrk="1" hangingPunct="1">
              <a:lnSpc>
                <a:spcPct val="80000"/>
              </a:lnSpc>
              <a:buClr>
                <a:schemeClr val="tx1"/>
              </a:buClr>
              <a:buFont typeface="Wingdings" pitchFamily="2" charset="2"/>
              <a:buNone/>
              <a:defRPr/>
            </a:pPr>
            <a:r>
              <a:rPr lang="en-US" sz="1200" b="1" dirty="0" smtClean="0"/>
              <a:t>	The program provides eligible low-income, working families with cash assistance to help with </a:t>
            </a:r>
          </a:p>
          <a:p>
            <a:pPr marL="542925" indent="-542925" eaLnBrk="1" hangingPunct="1">
              <a:lnSpc>
                <a:spcPct val="80000"/>
              </a:lnSpc>
              <a:buClr>
                <a:schemeClr val="tx1"/>
              </a:buClr>
              <a:buFont typeface="Wingdings" pitchFamily="2" charset="2"/>
              <a:buNone/>
              <a:defRPr/>
            </a:pPr>
            <a:r>
              <a:rPr lang="en-US" sz="1200" b="1" dirty="0" smtClean="0"/>
              <a:t>	their monthly rent payments. To qualify, families must have a gross household income of </a:t>
            </a:r>
          </a:p>
          <a:p>
            <a:pPr marL="542925" indent="-542925" eaLnBrk="1" hangingPunct="1">
              <a:lnSpc>
                <a:spcPct val="80000"/>
              </a:lnSpc>
              <a:buClr>
                <a:schemeClr val="tx1"/>
              </a:buClr>
              <a:buFont typeface="Wingdings" pitchFamily="2" charset="2"/>
              <a:buNone/>
              <a:defRPr/>
            </a:pPr>
            <a:r>
              <a:rPr lang="en-US" sz="1200" b="1" dirty="0" smtClean="0"/>
              <a:t>	$35,000 or less, have at least one dependent child, and have been employed at some point over </a:t>
            </a:r>
          </a:p>
          <a:p>
            <a:pPr marL="542925" indent="-542925" eaLnBrk="1" hangingPunct="1">
              <a:lnSpc>
                <a:spcPct val="80000"/>
              </a:lnSpc>
              <a:buClr>
                <a:schemeClr val="tx1"/>
              </a:buClr>
              <a:buFont typeface="Wingdings" pitchFamily="2" charset="2"/>
              <a:buNone/>
              <a:defRPr/>
            </a:pPr>
            <a:r>
              <a:rPr lang="en-US" sz="1200" b="1" dirty="0" smtClean="0"/>
              <a:t>	the last year</a:t>
            </a:r>
          </a:p>
        </p:txBody>
      </p:sp>
      <p:sp>
        <p:nvSpPr>
          <p:cNvPr id="8195"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0000"/>
          </a:solidFill>
          <a:ln w="9525">
            <a:noFill/>
            <a:miter lim="800000"/>
            <a:headEnd/>
            <a:tailEnd/>
          </a:ln>
        </p:spPr>
        <p:txBody>
          <a:bodyPr wrap="none" anchor="ctr"/>
          <a:lstStyle/>
          <a:p>
            <a:endParaRPr lang="en-CA"/>
          </a:p>
        </p:txBody>
      </p:sp>
      <p:sp>
        <p:nvSpPr>
          <p:cNvPr id="5127" name="Rectangle 7"/>
          <p:cNvSpPr>
            <a:spLocks noChangeArrowheads="1"/>
          </p:cNvSpPr>
          <p:nvPr/>
        </p:nvSpPr>
        <p:spPr bwMode="auto">
          <a:xfrm>
            <a:off x="684213" y="333375"/>
            <a:ext cx="8229600" cy="633413"/>
          </a:xfrm>
          <a:prstGeom prst="rect">
            <a:avLst/>
          </a:prstGeom>
          <a:solidFill>
            <a:srgbClr val="FF0000"/>
          </a:solidFill>
          <a:ln w="15875">
            <a:solidFill>
              <a:schemeClr val="tx1"/>
            </a:solidFill>
            <a:miter lim="800000"/>
            <a:headEnd/>
            <a:tailEnd/>
          </a:ln>
          <a:effectLst/>
        </p:spPr>
        <p:txBody>
          <a:bodyPr anchor="ctr"/>
          <a:lstStyle/>
          <a:p>
            <a:pPr eaLnBrk="1" hangingPunct="1">
              <a:defRPr/>
            </a:pPr>
            <a:r>
              <a:rPr lang="en-US" sz="3200" b="1">
                <a:effectLst>
                  <a:outerShdw blurRad="38100" dist="38100" dir="2700000" algn="tl">
                    <a:srgbClr val="000000"/>
                  </a:outerShdw>
                </a:effectLst>
              </a:rPr>
              <a:t>Shelter/Housing</a:t>
            </a:r>
          </a:p>
        </p:txBody>
      </p:sp>
      <p:pic>
        <p:nvPicPr>
          <p:cNvPr id="8197" name="Picture 9" descr="Picture7"/>
          <p:cNvPicPr>
            <a:picLocks noChangeAspect="1" noChangeArrowheads="1"/>
          </p:cNvPicPr>
          <p:nvPr/>
        </p:nvPicPr>
        <p:blipFill>
          <a:blip r:embed="rId11"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xfrm>
            <a:off x="457200" y="1600200"/>
            <a:ext cx="8507413" cy="4525963"/>
          </a:xfrm>
        </p:spPr>
        <p:txBody>
          <a:bodyPr/>
          <a:lstStyle/>
          <a:p>
            <a:pPr eaLnBrk="1" hangingPunct="1">
              <a:buFont typeface="Wingdings" pitchFamily="2" charset="2"/>
              <a:buNone/>
              <a:defRPr/>
            </a:pPr>
            <a:r>
              <a:rPr lang="en-US" sz="1600" b="1" u="sng" dirty="0" smtClean="0"/>
              <a:t>Child and Youth Mental Health (C&amp;YMH)</a:t>
            </a:r>
            <a:r>
              <a:rPr lang="en-US" sz="1600" b="1" dirty="0" smtClean="0"/>
              <a:t> - Parksville	 </a:t>
            </a:r>
            <a:r>
              <a:rPr lang="en-US" sz="1400" b="1" dirty="0" smtClean="0"/>
              <a:t>250-954-4737</a:t>
            </a:r>
            <a:endParaRPr lang="en-US" sz="1400" b="1" u="sng" dirty="0" smtClean="0"/>
          </a:p>
          <a:p>
            <a:pPr eaLnBrk="1" hangingPunct="1">
              <a:buFontTx/>
              <a:buNone/>
              <a:defRPr/>
            </a:pPr>
            <a:r>
              <a:rPr lang="en-US" sz="1200" b="1" dirty="0" smtClean="0"/>
              <a:t> 	 (Mon-Fri) 8:30 – 4:30.</a:t>
            </a:r>
            <a:r>
              <a:rPr lang="en-US" sz="1200" dirty="0" smtClean="0"/>
              <a:t> </a:t>
            </a:r>
            <a:r>
              <a:rPr lang="en-US" sz="1200" b="1" dirty="0" smtClean="0"/>
              <a:t>For children and their families. C&amp;YMH Services include therapy (individual, family, and group) *Parent education. *Suicide Risk Assessment.	</a:t>
            </a:r>
          </a:p>
          <a:p>
            <a:pPr eaLnBrk="1" hangingPunct="1">
              <a:buFontTx/>
              <a:buNone/>
              <a:defRPr/>
            </a:pPr>
            <a:endParaRPr lang="en-US" sz="1200" b="1" dirty="0" smtClean="0"/>
          </a:p>
          <a:p>
            <a:pPr eaLnBrk="1" hangingPunct="1">
              <a:buFont typeface="Wingdings" pitchFamily="2" charset="2"/>
              <a:buNone/>
              <a:defRPr/>
            </a:pPr>
            <a:r>
              <a:rPr lang="en-US" sz="1600" b="1" u="sng" dirty="0" smtClean="0"/>
              <a:t>Aboriginal Child and Youth Mental Health &amp; Child Protection </a:t>
            </a:r>
            <a:r>
              <a:rPr lang="en-US" sz="1600" b="1" dirty="0" smtClean="0"/>
              <a:t> - Nanaimo/Parksville	 							  </a:t>
            </a:r>
            <a:r>
              <a:rPr lang="en-US" sz="1400" b="1" dirty="0" smtClean="0"/>
              <a:t>250-741-3600</a:t>
            </a:r>
          </a:p>
          <a:p>
            <a:pPr eaLnBrk="1" hangingPunct="1">
              <a:buFont typeface="Wingdings" pitchFamily="2" charset="2"/>
              <a:buNone/>
              <a:defRPr/>
            </a:pPr>
            <a:r>
              <a:rPr lang="en-US" sz="1400" b="1" dirty="0" smtClean="0"/>
              <a:t>								1-866-723-2235</a:t>
            </a:r>
            <a:r>
              <a:rPr lang="en-US" sz="1200" b="1" dirty="0" smtClean="0"/>
              <a:t/>
            </a:r>
            <a:br>
              <a:rPr lang="en-US" sz="1200" b="1" dirty="0" smtClean="0"/>
            </a:br>
            <a:endParaRPr lang="en-US" sz="1200" b="1" dirty="0" smtClean="0"/>
          </a:p>
          <a:p>
            <a:pPr eaLnBrk="1" hangingPunct="1">
              <a:buFont typeface="Wingdings" pitchFamily="2" charset="2"/>
              <a:buNone/>
              <a:defRPr/>
            </a:pPr>
            <a:r>
              <a:rPr lang="en-US" sz="1600" b="1" u="sng" dirty="0" smtClean="0"/>
              <a:t>Parksville Mental Health &amp; Addiction Services</a:t>
            </a:r>
            <a:br>
              <a:rPr lang="en-US" sz="1600" b="1" u="sng" dirty="0" smtClean="0"/>
            </a:br>
            <a:r>
              <a:rPr lang="en-US" sz="1200" b="1" dirty="0" smtClean="0"/>
              <a:t>Phone: (250)  947 8228 </a:t>
            </a:r>
          </a:p>
          <a:p>
            <a:pPr eaLnBrk="1" hangingPunct="1">
              <a:buFont typeface="Wingdings" pitchFamily="2" charset="2"/>
              <a:buNone/>
              <a:defRPr/>
            </a:pPr>
            <a:r>
              <a:rPr lang="en-US" sz="1200" b="1" dirty="0" smtClean="0"/>
              <a:t>	Fax : (250) 947 8229</a:t>
            </a:r>
          </a:p>
          <a:p>
            <a:pPr eaLnBrk="1" hangingPunct="1">
              <a:buFont typeface="Wingdings" pitchFamily="2" charset="2"/>
              <a:buNone/>
              <a:defRPr/>
            </a:pPr>
            <a:r>
              <a:rPr lang="en-US" sz="1200" b="1" dirty="0" smtClean="0"/>
              <a:t>	Hours: 8:30 am to 4:30 pm (Monday to Friday) </a:t>
            </a:r>
          </a:p>
          <a:p>
            <a:pPr eaLnBrk="1" hangingPunct="1">
              <a:buFont typeface="Wingdings" pitchFamily="2" charset="2"/>
              <a:buNone/>
              <a:defRPr/>
            </a:pPr>
            <a:endParaRPr lang="en-US" sz="1200" b="1" dirty="0" smtClean="0"/>
          </a:p>
          <a:p>
            <a:pPr eaLnBrk="1" hangingPunct="1">
              <a:buFontTx/>
              <a:buNone/>
              <a:defRPr/>
            </a:pPr>
            <a:endParaRPr lang="en-US" sz="3500" b="1" u="sng" dirty="0" smtClean="0"/>
          </a:p>
        </p:txBody>
      </p:sp>
      <p:sp>
        <p:nvSpPr>
          <p:cNvPr id="166915" name="Rectangle 3"/>
          <p:cNvSpPr>
            <a:spLocks noGrp="1" noChangeArrowheads="1"/>
          </p:cNvSpPr>
          <p:nvPr>
            <p:ph type="title"/>
          </p:nvPr>
        </p:nvSpPr>
        <p:spPr>
          <a:xfrm>
            <a:off x="457200" y="274638"/>
            <a:ext cx="8229600" cy="631825"/>
          </a:xfrm>
          <a:solidFill>
            <a:srgbClr val="FF0000"/>
          </a:solidFill>
          <a:ln w="15875">
            <a:solidFill>
              <a:schemeClr val="tx1"/>
            </a:solidFill>
          </a:ln>
        </p:spPr>
        <p:txBody>
          <a:bodyPr/>
          <a:lstStyle/>
          <a:p>
            <a:pPr eaLnBrk="1" hangingPunct="1">
              <a:defRPr/>
            </a:pPr>
            <a:r>
              <a:rPr lang="en-US" sz="3200" smtClean="0"/>
              <a:t>Mental Health Services</a:t>
            </a:r>
          </a:p>
        </p:txBody>
      </p:sp>
      <p:sp>
        <p:nvSpPr>
          <p:cNvPr id="9220"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0000"/>
          </a:solidFill>
          <a:ln w="9525">
            <a:noFill/>
            <a:miter lim="800000"/>
            <a:headEnd/>
            <a:tailEnd/>
          </a:ln>
        </p:spPr>
        <p:txBody>
          <a:bodyPr wrap="none" anchor="ctr"/>
          <a:lstStyle/>
          <a:p>
            <a:endParaRPr lang="en-CA"/>
          </a:p>
        </p:txBody>
      </p:sp>
      <p:pic>
        <p:nvPicPr>
          <p:cNvPr id="9221" name="Picture 8" descr="Picture7"/>
          <p:cNvPicPr>
            <a:picLocks noChangeAspect="1" noChangeArrowheads="1"/>
          </p:cNvPicPr>
          <p:nvPr/>
        </p:nvPicPr>
        <p:blipFill>
          <a:blip r:embed="rId2"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250825" y="981075"/>
            <a:ext cx="8651875" cy="5876925"/>
          </a:xfrm>
        </p:spPr>
        <p:txBody>
          <a:bodyPr/>
          <a:lstStyle/>
          <a:p>
            <a:pPr eaLnBrk="1" hangingPunct="1">
              <a:lnSpc>
                <a:spcPct val="80000"/>
              </a:lnSpc>
              <a:buFont typeface="Wingdings" pitchFamily="2" charset="2"/>
              <a:buNone/>
              <a:defRPr/>
            </a:pPr>
            <a:r>
              <a:rPr lang="en-US" sz="1000" b="1" u="sng" dirty="0" smtClean="0"/>
              <a:t>Parksville Youth Clinic</a:t>
            </a:r>
            <a:r>
              <a:rPr lang="en-US" sz="1000" b="1" dirty="0" smtClean="0"/>
              <a:t> – Parksville			249 West </a:t>
            </a:r>
            <a:r>
              <a:rPr lang="en-US" sz="1000" b="1" dirty="0" err="1" smtClean="0"/>
              <a:t>Hirst</a:t>
            </a:r>
            <a:r>
              <a:rPr lang="en-US" sz="1000" b="1" dirty="0" smtClean="0"/>
              <a:t> Ave		250-947-8222</a:t>
            </a:r>
            <a:endParaRPr lang="en-US" sz="1000" b="1" u="sng" dirty="0" smtClean="0"/>
          </a:p>
          <a:p>
            <a:pPr eaLnBrk="1" hangingPunct="1">
              <a:lnSpc>
                <a:spcPct val="80000"/>
              </a:lnSpc>
              <a:buFontTx/>
              <a:buNone/>
              <a:defRPr/>
            </a:pPr>
            <a:r>
              <a:rPr lang="en-US" sz="900" dirty="0" smtClean="0"/>
              <a:t>	</a:t>
            </a:r>
            <a:r>
              <a:rPr lang="en-US" sz="900" b="1" dirty="0" smtClean="0"/>
              <a:t>No appointment needed for youth up to age 23. Early intervention team - Speech therapy, occupational therapy, physiotherapy, </a:t>
            </a:r>
          </a:p>
          <a:p>
            <a:pPr eaLnBrk="1" hangingPunct="1">
              <a:lnSpc>
                <a:spcPct val="80000"/>
              </a:lnSpc>
              <a:buFontTx/>
              <a:buNone/>
              <a:defRPr/>
            </a:pPr>
            <a:r>
              <a:rPr lang="en-US" sz="900" b="1" dirty="0" smtClean="0"/>
              <a:t>	STI information, pregnancy testing, birth control, etc.</a:t>
            </a:r>
            <a:r>
              <a:rPr lang="en-US" sz="900" dirty="0" smtClean="0"/>
              <a:t> </a:t>
            </a:r>
          </a:p>
          <a:p>
            <a:pPr eaLnBrk="1" hangingPunct="1">
              <a:lnSpc>
                <a:spcPct val="80000"/>
              </a:lnSpc>
              <a:buFontTx/>
              <a:buNone/>
              <a:defRPr/>
            </a:pPr>
            <a:r>
              <a:rPr lang="en-US" sz="900" b="1" dirty="0" smtClean="0"/>
              <a:t>	</a:t>
            </a:r>
            <a:r>
              <a:rPr lang="en-US" sz="900" b="1" u="sng" dirty="0" smtClean="0"/>
              <a:t>Tuesday &amp; Thursday from 3:30-6:00pm</a:t>
            </a:r>
            <a:r>
              <a:rPr lang="en-US" sz="900" dirty="0" smtClean="0"/>
              <a:t> </a:t>
            </a:r>
          </a:p>
          <a:p>
            <a:pPr eaLnBrk="1" hangingPunct="1">
              <a:lnSpc>
                <a:spcPct val="80000"/>
              </a:lnSpc>
              <a:buFontTx/>
              <a:buNone/>
              <a:defRPr/>
            </a:pPr>
            <a:r>
              <a:rPr lang="en-US" sz="900" b="1" dirty="0" smtClean="0"/>
              <a:t>	Phone messages can be left for Youth Clinic nurses between 8:30am – 4:30pm (Mon. – Fri.). Calls will be returned.</a:t>
            </a:r>
          </a:p>
          <a:p>
            <a:pPr eaLnBrk="1" hangingPunct="1">
              <a:lnSpc>
                <a:spcPct val="80000"/>
              </a:lnSpc>
              <a:buFontTx/>
              <a:buNone/>
              <a:defRPr/>
            </a:pPr>
            <a:endParaRPr lang="en-US" sz="900" dirty="0" smtClean="0"/>
          </a:p>
          <a:p>
            <a:pPr eaLnBrk="1" hangingPunct="1">
              <a:lnSpc>
                <a:spcPct val="80000"/>
              </a:lnSpc>
              <a:buFontTx/>
              <a:buNone/>
              <a:defRPr/>
            </a:pPr>
            <a:r>
              <a:rPr lang="en-US" sz="1000" b="1" u="sng" dirty="0" smtClean="0"/>
              <a:t>Parksville After Hours Walk-in Medical Clinic</a:t>
            </a:r>
            <a:r>
              <a:rPr lang="en-US" sz="1000" dirty="0" smtClean="0"/>
              <a:t>   - </a:t>
            </a:r>
            <a:r>
              <a:rPr lang="en-US" sz="1000" b="1" dirty="0" smtClean="0"/>
              <a:t>Parksville 	154 Memorial Avenue    		250-248-5757 </a:t>
            </a:r>
          </a:p>
          <a:p>
            <a:pPr eaLnBrk="1" hangingPunct="1">
              <a:lnSpc>
                <a:spcPct val="80000"/>
              </a:lnSpc>
              <a:buFontTx/>
              <a:buNone/>
              <a:defRPr/>
            </a:pPr>
            <a:r>
              <a:rPr lang="en-US" sz="900" dirty="0" smtClean="0"/>
              <a:t>	</a:t>
            </a:r>
            <a:r>
              <a:rPr lang="en-US" sz="900" b="1" dirty="0" smtClean="0"/>
              <a:t>Open from 5 pm to 9 pm Mon to Fri, and 9am to 5pm Sat and Sun</a:t>
            </a:r>
          </a:p>
          <a:p>
            <a:pPr eaLnBrk="1" hangingPunct="1">
              <a:lnSpc>
                <a:spcPct val="80000"/>
              </a:lnSpc>
              <a:buFontTx/>
              <a:buNone/>
              <a:defRPr/>
            </a:pPr>
            <a:endParaRPr lang="en-US" sz="900" dirty="0" smtClean="0"/>
          </a:p>
          <a:p>
            <a:pPr eaLnBrk="1" hangingPunct="1">
              <a:lnSpc>
                <a:spcPct val="80000"/>
              </a:lnSpc>
              <a:buFont typeface="Wingdings" pitchFamily="2" charset="2"/>
              <a:buNone/>
              <a:defRPr/>
            </a:pPr>
            <a:r>
              <a:rPr lang="en-US" sz="1000" b="1" u="sng" dirty="0" smtClean="0"/>
              <a:t>Parksville Health Unit  - Public Health Nurses </a:t>
            </a:r>
            <a:r>
              <a:rPr lang="en-US" sz="1000" b="1" dirty="0" smtClean="0"/>
              <a:t> – Parksville 	249 West </a:t>
            </a:r>
            <a:r>
              <a:rPr lang="en-US" sz="1000" b="1" dirty="0" err="1" smtClean="0"/>
              <a:t>Hirst</a:t>
            </a:r>
            <a:r>
              <a:rPr lang="en-US" sz="1000" b="1" dirty="0" smtClean="0"/>
              <a:t> Ave		250-947-8222</a:t>
            </a:r>
            <a:endParaRPr lang="en-US" sz="1000" b="1" u="sng" dirty="0" smtClean="0"/>
          </a:p>
          <a:p>
            <a:pPr eaLnBrk="1" hangingPunct="1">
              <a:lnSpc>
                <a:spcPct val="80000"/>
              </a:lnSpc>
              <a:buFont typeface="Wingdings" pitchFamily="2" charset="2"/>
              <a:buNone/>
              <a:defRPr/>
            </a:pPr>
            <a:r>
              <a:rPr lang="en-US" sz="900" dirty="0" smtClean="0"/>
              <a:t>	</a:t>
            </a:r>
            <a:r>
              <a:rPr lang="en-US" sz="900" b="1" dirty="0" smtClean="0"/>
              <a:t>Public Health Nurses assist individuals, families and communities to promote health, encourage individual responsibility for health, and provide assistance with specific health concerns. Services include: Maternity pre and postnatal information and counseling, Prenatal classes, Breastfeeding counseling, Baby drop-in clinics, School and youth services, Immunizations for infants, school-aged children and adults.</a:t>
            </a:r>
          </a:p>
          <a:p>
            <a:pPr eaLnBrk="1" hangingPunct="1">
              <a:lnSpc>
                <a:spcPct val="80000"/>
              </a:lnSpc>
              <a:buFontTx/>
              <a:buNone/>
              <a:defRPr/>
            </a:pPr>
            <a:r>
              <a:rPr lang="en-US" sz="900" b="1" dirty="0" smtClean="0"/>
              <a:t>	</a:t>
            </a:r>
            <a:r>
              <a:rPr lang="en-US" sz="900" b="1" u="sng" dirty="0" smtClean="0"/>
              <a:t>Monday to Friday from 8:30am-4:30pm</a:t>
            </a:r>
            <a:r>
              <a:rPr lang="en-US" sz="900" dirty="0" smtClean="0"/>
              <a:t> </a:t>
            </a:r>
          </a:p>
          <a:p>
            <a:pPr eaLnBrk="1" hangingPunct="1">
              <a:lnSpc>
                <a:spcPct val="80000"/>
              </a:lnSpc>
              <a:buFontTx/>
              <a:buNone/>
              <a:defRPr/>
            </a:pPr>
            <a:endParaRPr lang="en-US" sz="900" b="1" dirty="0" smtClean="0"/>
          </a:p>
          <a:p>
            <a:pPr eaLnBrk="1" hangingPunct="1">
              <a:lnSpc>
                <a:spcPct val="80000"/>
              </a:lnSpc>
              <a:buFontTx/>
              <a:buNone/>
              <a:defRPr/>
            </a:pPr>
            <a:r>
              <a:rPr lang="en-US" sz="1000" b="1" u="sng" dirty="0" smtClean="0"/>
              <a:t>Disordered Eating Services for Youth &amp; Adults</a:t>
            </a:r>
            <a:r>
              <a:rPr lang="en-US" sz="1000" b="1" dirty="0" smtClean="0"/>
              <a:t> (AFCSS) – 		250-248-0076 (Susan Butler)</a:t>
            </a:r>
          </a:p>
          <a:p>
            <a:pPr eaLnBrk="1" hangingPunct="1">
              <a:lnSpc>
                <a:spcPct val="80000"/>
              </a:lnSpc>
              <a:buFontTx/>
              <a:buNone/>
              <a:defRPr/>
            </a:pPr>
            <a:r>
              <a:rPr lang="en-US" sz="900" b="1" dirty="0" smtClean="0"/>
              <a:t>	Provides therapeutic services for children, youth, and adults with disordered eating concerns through support groups, parent/family/friends groups and one-to-one counseling.</a:t>
            </a:r>
          </a:p>
          <a:p>
            <a:pPr eaLnBrk="1" hangingPunct="1">
              <a:lnSpc>
                <a:spcPct val="80000"/>
              </a:lnSpc>
              <a:buFontTx/>
              <a:buNone/>
              <a:defRPr/>
            </a:pPr>
            <a:r>
              <a:rPr lang="en-US" sz="900" b="1" dirty="0" smtClean="0"/>
              <a:t>	 </a:t>
            </a:r>
            <a:r>
              <a:rPr lang="en-US" sz="900" b="1" i="1" u="sng" dirty="0" smtClean="0"/>
              <a:t>Referral Procedures:</a:t>
            </a:r>
            <a:r>
              <a:rPr lang="en-US" sz="900" b="1" dirty="0" smtClean="0"/>
              <a:t> 	</a:t>
            </a:r>
            <a:r>
              <a:rPr lang="en-US" sz="900" b="1" u="sng" dirty="0" smtClean="0"/>
              <a:t>Youth Referrals</a:t>
            </a:r>
            <a:r>
              <a:rPr lang="en-US" sz="900" b="1" dirty="0" smtClean="0"/>
              <a:t> are accepted from Child &amp; Youth Mental Health at MCFD  250-954-4737.</a:t>
            </a:r>
          </a:p>
          <a:p>
            <a:pPr eaLnBrk="1" hangingPunct="1">
              <a:lnSpc>
                <a:spcPct val="80000"/>
              </a:lnSpc>
              <a:buFontTx/>
              <a:buNone/>
              <a:defRPr/>
            </a:pPr>
            <a:r>
              <a:rPr lang="en-US" sz="900" b="1" dirty="0" smtClean="0"/>
              <a:t>			Self and Community referrals 250-248-0076 (Susan Butler)</a:t>
            </a:r>
          </a:p>
          <a:p>
            <a:pPr eaLnBrk="1" hangingPunct="1">
              <a:lnSpc>
                <a:spcPct val="80000"/>
              </a:lnSpc>
              <a:buFontTx/>
              <a:buNone/>
              <a:defRPr/>
            </a:pPr>
            <a:r>
              <a:rPr lang="en-US" sz="900" b="1" dirty="0" smtClean="0"/>
              <a:t>	 		</a:t>
            </a:r>
            <a:r>
              <a:rPr lang="en-US" sz="900" b="1" u="sng" dirty="0" smtClean="0"/>
              <a:t>Adult Referrals</a:t>
            </a:r>
            <a:r>
              <a:rPr lang="en-US" sz="900" b="1" dirty="0" smtClean="0"/>
              <a:t> are by self-referral 250-248-0076 (Susan Butler) and funded by Vancouver Island Health Authority [VIHA]</a:t>
            </a:r>
          </a:p>
          <a:p>
            <a:pPr eaLnBrk="1" hangingPunct="1">
              <a:lnSpc>
                <a:spcPct val="80000"/>
              </a:lnSpc>
              <a:buFontTx/>
              <a:buNone/>
              <a:defRPr/>
            </a:pPr>
            <a:endParaRPr lang="en-US" sz="900" b="1" dirty="0" smtClean="0"/>
          </a:p>
          <a:p>
            <a:pPr eaLnBrk="1" hangingPunct="1">
              <a:lnSpc>
                <a:spcPct val="80000"/>
              </a:lnSpc>
              <a:buFont typeface="Wingdings" pitchFamily="2" charset="2"/>
              <a:buNone/>
              <a:defRPr/>
            </a:pPr>
            <a:r>
              <a:rPr lang="en-US" sz="1000" b="1" dirty="0" smtClean="0"/>
              <a:t>           		</a:t>
            </a:r>
            <a:endParaRPr lang="en-US" sz="900" b="1" dirty="0" smtClean="0"/>
          </a:p>
          <a:p>
            <a:pPr eaLnBrk="1" hangingPunct="1">
              <a:lnSpc>
                <a:spcPct val="80000"/>
              </a:lnSpc>
              <a:buFont typeface="Wingdings" pitchFamily="2" charset="2"/>
              <a:buNone/>
              <a:defRPr/>
            </a:pPr>
            <a:r>
              <a:rPr lang="en-US" sz="900" b="1" dirty="0" smtClean="0"/>
              <a:t/>
            </a:r>
            <a:br>
              <a:rPr lang="en-US" sz="900" b="1" dirty="0" smtClean="0"/>
            </a:br>
            <a:r>
              <a:rPr lang="en-US" sz="900" b="1" dirty="0" smtClean="0"/>
              <a:t>				</a:t>
            </a:r>
          </a:p>
          <a:p>
            <a:pPr eaLnBrk="1" hangingPunct="1">
              <a:lnSpc>
                <a:spcPct val="80000"/>
              </a:lnSpc>
              <a:buFontTx/>
              <a:buNone/>
              <a:defRPr/>
            </a:pPr>
            <a:endParaRPr lang="en-US" sz="300" b="1" u="sng" dirty="0" smtClean="0"/>
          </a:p>
          <a:p>
            <a:pPr eaLnBrk="1" hangingPunct="1">
              <a:lnSpc>
                <a:spcPct val="80000"/>
              </a:lnSpc>
              <a:buFont typeface="Wingdings" pitchFamily="2" charset="2"/>
              <a:buNone/>
              <a:defRPr/>
            </a:pPr>
            <a:r>
              <a:rPr lang="en-US" sz="1000" b="1" u="sng" dirty="0" smtClean="0"/>
              <a:t>Sexual Health</a:t>
            </a:r>
            <a:r>
              <a:rPr lang="en-US" sz="1000" b="1" dirty="0" smtClean="0"/>
              <a:t> </a:t>
            </a:r>
          </a:p>
          <a:p>
            <a:pPr eaLnBrk="1" hangingPunct="1">
              <a:lnSpc>
                <a:spcPct val="80000"/>
              </a:lnSpc>
              <a:buFont typeface="Wingdings" pitchFamily="2" charset="2"/>
              <a:buNone/>
              <a:defRPr/>
            </a:pPr>
            <a:endParaRPr lang="en-US" sz="300" b="1" dirty="0" smtClean="0">
              <a:hlinkClick r:id="rId2"/>
            </a:endParaRPr>
          </a:p>
          <a:p>
            <a:pPr eaLnBrk="1" hangingPunct="1">
              <a:lnSpc>
                <a:spcPct val="80000"/>
              </a:lnSpc>
              <a:buFont typeface="Wingdings" pitchFamily="2" charset="2"/>
              <a:buNone/>
              <a:defRPr/>
            </a:pPr>
            <a:r>
              <a:rPr lang="en-US" sz="1000" b="1" u="sng" dirty="0" smtClean="0">
                <a:hlinkClick r:id="rId3"/>
              </a:rPr>
              <a:t>Power Up </a:t>
            </a:r>
            <a:r>
              <a:rPr lang="en-US" sz="1000" b="1" dirty="0" smtClean="0">
                <a:hlinkClick r:id="rId3"/>
              </a:rPr>
              <a:t>Workshops</a:t>
            </a:r>
            <a:r>
              <a:rPr lang="en-US" sz="1000" b="1" dirty="0" smtClean="0"/>
              <a:t> -  Parksville			250-248-5053/250-240-0105 (cell) 	</a:t>
            </a:r>
            <a:r>
              <a:rPr lang="en-US" sz="900" b="1" dirty="0" smtClean="0"/>
              <a:t>						                 </a:t>
            </a:r>
            <a:r>
              <a:rPr lang="en-US" sz="900" b="1" dirty="0" smtClean="0">
                <a:hlinkClick r:id="rId4"/>
              </a:rPr>
              <a:t>powerupworkshops@gmail.com</a:t>
            </a:r>
            <a:r>
              <a:rPr lang="en-US" sz="900" b="1" dirty="0" smtClean="0"/>
              <a:t> </a:t>
            </a:r>
          </a:p>
          <a:p>
            <a:pPr eaLnBrk="1" hangingPunct="1">
              <a:lnSpc>
                <a:spcPct val="80000"/>
              </a:lnSpc>
              <a:buFont typeface="Wingdings" pitchFamily="2" charset="2"/>
              <a:buNone/>
              <a:defRPr/>
            </a:pPr>
            <a:r>
              <a:rPr lang="en-US" sz="900" b="1" dirty="0" smtClean="0"/>
              <a:t>	POWER UP offers a variety of sexual health workshops to draw together the school community network across </a:t>
            </a:r>
          </a:p>
          <a:p>
            <a:pPr eaLnBrk="1" hangingPunct="1">
              <a:lnSpc>
                <a:spcPct val="80000"/>
              </a:lnSpc>
              <a:buFont typeface="Wingdings" pitchFamily="2" charset="2"/>
              <a:buNone/>
              <a:defRPr/>
            </a:pPr>
            <a:r>
              <a:rPr lang="en-US" sz="900" b="1" dirty="0" smtClean="0"/>
              <a:t>	Vancouver Island and beyond, including students, parents, teachers and concerned community members. Workshops </a:t>
            </a:r>
          </a:p>
          <a:p>
            <a:pPr eaLnBrk="1" hangingPunct="1">
              <a:lnSpc>
                <a:spcPct val="80000"/>
              </a:lnSpc>
              <a:buFont typeface="Wingdings" pitchFamily="2" charset="2"/>
              <a:buNone/>
              <a:defRPr/>
            </a:pPr>
            <a:r>
              <a:rPr lang="en-US" sz="900" b="1" dirty="0" smtClean="0"/>
              <a:t>	will provide a FUN and RELAXED atmosphere where individuals can increase their knowledge, motivation and skills </a:t>
            </a:r>
          </a:p>
          <a:p>
            <a:pPr eaLnBrk="1" hangingPunct="1">
              <a:lnSpc>
                <a:spcPct val="80000"/>
              </a:lnSpc>
              <a:buFont typeface="Wingdings" pitchFamily="2" charset="2"/>
              <a:buNone/>
              <a:defRPr/>
            </a:pPr>
            <a:r>
              <a:rPr lang="en-US" sz="900" b="1" dirty="0" smtClean="0"/>
              <a:t>	to achieve optimal sexual health. </a:t>
            </a:r>
            <a:endParaRPr lang="en-US" sz="900" b="1" dirty="0" smtClean="0">
              <a:hlinkClick r:id="rId2"/>
            </a:endParaRPr>
          </a:p>
          <a:p>
            <a:pPr eaLnBrk="1" hangingPunct="1">
              <a:lnSpc>
                <a:spcPct val="80000"/>
              </a:lnSpc>
              <a:buFontTx/>
              <a:buNone/>
              <a:defRPr/>
            </a:pPr>
            <a:endParaRPr lang="en-US" sz="900" b="1" dirty="0" smtClean="0"/>
          </a:p>
        </p:txBody>
      </p:sp>
      <p:sp>
        <p:nvSpPr>
          <p:cNvPr id="74755" name="Rectangle 3"/>
          <p:cNvSpPr>
            <a:spLocks noGrp="1" noChangeArrowheads="1"/>
          </p:cNvSpPr>
          <p:nvPr>
            <p:ph type="title"/>
          </p:nvPr>
        </p:nvSpPr>
        <p:spPr>
          <a:xfrm>
            <a:off x="457200" y="274638"/>
            <a:ext cx="8229600" cy="631825"/>
          </a:xfrm>
          <a:solidFill>
            <a:srgbClr val="FF0000"/>
          </a:solidFill>
          <a:ln w="15875">
            <a:solidFill>
              <a:schemeClr val="tx1"/>
            </a:solidFill>
          </a:ln>
        </p:spPr>
        <p:txBody>
          <a:bodyPr/>
          <a:lstStyle/>
          <a:p>
            <a:pPr eaLnBrk="1" hangingPunct="1">
              <a:defRPr/>
            </a:pPr>
            <a:r>
              <a:rPr lang="en-US" sz="3200" smtClean="0"/>
              <a:t>Health Services</a:t>
            </a:r>
          </a:p>
        </p:txBody>
      </p:sp>
      <p:sp>
        <p:nvSpPr>
          <p:cNvPr id="10244"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0000"/>
          </a:solidFill>
          <a:ln w="9525">
            <a:noFill/>
            <a:miter lim="800000"/>
            <a:headEnd/>
            <a:tailEnd/>
          </a:ln>
        </p:spPr>
        <p:txBody>
          <a:bodyPr wrap="none" anchor="ctr"/>
          <a:lstStyle/>
          <a:p>
            <a:endParaRPr lang="en-CA"/>
          </a:p>
        </p:txBody>
      </p:sp>
      <p:pic>
        <p:nvPicPr>
          <p:cNvPr id="10245" name="Picture 6" descr="Picture7"/>
          <p:cNvPicPr>
            <a:picLocks noChangeAspect="1" noChangeArrowheads="1"/>
          </p:cNvPicPr>
          <p:nvPr/>
        </p:nvPicPr>
        <p:blipFill>
          <a:blip r:embed="rId5"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468313" y="1196975"/>
            <a:ext cx="8229600" cy="5545138"/>
          </a:xfrm>
        </p:spPr>
        <p:txBody>
          <a:bodyPr/>
          <a:lstStyle/>
          <a:p>
            <a:pPr eaLnBrk="1" hangingPunct="1">
              <a:lnSpc>
                <a:spcPct val="80000"/>
              </a:lnSpc>
              <a:buClr>
                <a:schemeClr val="tx1"/>
              </a:buClr>
              <a:buFont typeface="Wingdings" pitchFamily="2" charset="2"/>
              <a:buNone/>
              <a:defRPr/>
            </a:pPr>
            <a:r>
              <a:rPr lang="en-US" sz="1400" b="1" dirty="0" smtClean="0">
                <a:hlinkClick r:id="rId2"/>
              </a:rPr>
              <a:t>Vancouver Island University Dental Clinic</a:t>
            </a:r>
            <a:r>
              <a:rPr lang="en-US" sz="1400" b="1" dirty="0" smtClean="0"/>
              <a:t>  (Nanaimo) 250 -740- 6240 </a:t>
            </a:r>
          </a:p>
          <a:p>
            <a:pPr eaLnBrk="1" hangingPunct="1">
              <a:lnSpc>
                <a:spcPct val="80000"/>
              </a:lnSpc>
              <a:buFontTx/>
              <a:buNone/>
              <a:defRPr/>
            </a:pPr>
            <a:r>
              <a:rPr lang="en-US" sz="1200" b="1" dirty="0" smtClean="0"/>
              <a:t>	VIU Dental Clinic (in conjunction with the VIU Dental Assistant Program) offers “cost-effective” (and sometimes free) the following services to the public:</a:t>
            </a:r>
          </a:p>
          <a:p>
            <a:pPr eaLnBrk="1" hangingPunct="1">
              <a:lnSpc>
                <a:spcPct val="80000"/>
              </a:lnSpc>
              <a:buFontTx/>
              <a:buNone/>
              <a:defRPr/>
            </a:pPr>
            <a:r>
              <a:rPr lang="en-US" sz="1200" b="1" dirty="0" smtClean="0"/>
              <a:t>		- teeth polishing	- fluoride application 	- oral hygiene instruction</a:t>
            </a:r>
          </a:p>
          <a:p>
            <a:pPr eaLnBrk="1" hangingPunct="1">
              <a:lnSpc>
                <a:spcPct val="80000"/>
              </a:lnSpc>
              <a:buFontTx/>
              <a:buNone/>
              <a:defRPr/>
            </a:pPr>
            <a:r>
              <a:rPr lang="en-US" sz="1200" b="1" dirty="0" smtClean="0"/>
              <a:t>		- </a:t>
            </a:r>
            <a:r>
              <a:rPr lang="en-US" sz="1200" b="1" u="sng" dirty="0" smtClean="0"/>
              <a:t>also</a:t>
            </a:r>
            <a:r>
              <a:rPr lang="en-US" sz="1200" b="1" dirty="0" smtClean="0"/>
              <a:t>, x-rays, desensitizing and sealants if required and prescribed by the dentist.                                          They usually have a dentist on site to prescribe treatment and remove a small amount of calculus if it is present.</a:t>
            </a:r>
            <a:br>
              <a:rPr lang="en-US" sz="1200" b="1" dirty="0" smtClean="0"/>
            </a:br>
            <a:r>
              <a:rPr lang="en-US" sz="1200" b="1" dirty="0" smtClean="0"/>
              <a:t>  </a:t>
            </a:r>
            <a:br>
              <a:rPr lang="en-US" sz="1200" b="1" dirty="0" smtClean="0"/>
            </a:br>
            <a:r>
              <a:rPr lang="en-US" sz="1200" b="1" u="sng" dirty="0" smtClean="0"/>
              <a:t>Contact</a:t>
            </a:r>
            <a:r>
              <a:rPr lang="en-US" sz="1200" b="1" dirty="0" smtClean="0"/>
              <a:t>: Rosemary Holley to check on availability </a:t>
            </a:r>
            <a:r>
              <a:rPr lang="en-US" sz="1200" b="1" u="sng" dirty="0" smtClean="0"/>
              <a:t>or</a:t>
            </a:r>
            <a:r>
              <a:rPr lang="en-US" sz="1200" b="1" dirty="0" smtClean="0"/>
              <a:t> the dental clinic line at 250 -740- 6240 for information.            </a:t>
            </a:r>
          </a:p>
          <a:p>
            <a:pPr eaLnBrk="1" hangingPunct="1">
              <a:lnSpc>
                <a:spcPct val="80000"/>
              </a:lnSpc>
              <a:buFontTx/>
              <a:buNone/>
              <a:defRPr/>
            </a:pPr>
            <a:r>
              <a:rPr lang="en-US" sz="1200" b="1" dirty="0" smtClean="0"/>
              <a:t>		Rosemary Holley, Chair Dental Assistant Program</a:t>
            </a:r>
            <a:br>
              <a:rPr lang="en-US" sz="1200" b="1" dirty="0" smtClean="0"/>
            </a:br>
            <a:r>
              <a:rPr lang="en-US" sz="1200" b="1" dirty="0" smtClean="0"/>
              <a:t>	Vancouver Island University</a:t>
            </a:r>
            <a:br>
              <a:rPr lang="en-US" sz="1200" b="1" dirty="0" smtClean="0"/>
            </a:br>
            <a:r>
              <a:rPr lang="en-US" sz="1200" b="1" dirty="0" smtClean="0"/>
              <a:t>	900 5th St. Nanaimo, BC V9R 5S5</a:t>
            </a:r>
          </a:p>
          <a:p>
            <a:pPr eaLnBrk="1" hangingPunct="1">
              <a:lnSpc>
                <a:spcPct val="80000"/>
              </a:lnSpc>
              <a:buFontTx/>
              <a:buNone/>
              <a:defRPr/>
            </a:pPr>
            <a:r>
              <a:rPr lang="en-US" sz="1200" b="1" dirty="0" smtClean="0"/>
              <a:t>		250-740-6247   rosemary.holley@viu.ca </a:t>
            </a:r>
          </a:p>
          <a:p>
            <a:pPr eaLnBrk="1" hangingPunct="1">
              <a:lnSpc>
                <a:spcPct val="80000"/>
              </a:lnSpc>
              <a:buFontTx/>
              <a:buNone/>
              <a:defRPr/>
            </a:pPr>
            <a:endParaRPr lang="en-US" sz="1200" b="1" dirty="0" smtClean="0"/>
          </a:p>
          <a:p>
            <a:pPr eaLnBrk="1" hangingPunct="1">
              <a:lnSpc>
                <a:spcPct val="80000"/>
              </a:lnSpc>
              <a:buFont typeface="Wingdings" pitchFamily="2" charset="2"/>
              <a:buNone/>
              <a:defRPr/>
            </a:pPr>
            <a:endParaRPr lang="en-US" sz="1200" b="1" dirty="0" smtClean="0"/>
          </a:p>
          <a:p>
            <a:pPr eaLnBrk="1" hangingPunct="1">
              <a:lnSpc>
                <a:spcPct val="80000"/>
              </a:lnSpc>
              <a:buFont typeface="Wingdings" pitchFamily="2" charset="2"/>
              <a:buNone/>
              <a:defRPr/>
            </a:pPr>
            <a:r>
              <a:rPr lang="en-US" sz="1000" b="1" dirty="0" smtClean="0"/>
              <a:t>	</a:t>
            </a:r>
          </a:p>
        </p:txBody>
      </p:sp>
      <p:sp>
        <p:nvSpPr>
          <p:cNvPr id="86019" name="Rectangle 3"/>
          <p:cNvSpPr>
            <a:spLocks noGrp="1" noChangeArrowheads="1"/>
          </p:cNvSpPr>
          <p:nvPr>
            <p:ph type="title"/>
          </p:nvPr>
        </p:nvSpPr>
        <p:spPr>
          <a:xfrm>
            <a:off x="457200" y="274638"/>
            <a:ext cx="8229600" cy="631825"/>
          </a:xfrm>
          <a:solidFill>
            <a:srgbClr val="FF0000"/>
          </a:solidFill>
          <a:ln w="15875">
            <a:solidFill>
              <a:schemeClr val="tx1"/>
            </a:solidFill>
          </a:ln>
        </p:spPr>
        <p:txBody>
          <a:bodyPr/>
          <a:lstStyle/>
          <a:p>
            <a:pPr eaLnBrk="1" hangingPunct="1">
              <a:defRPr/>
            </a:pPr>
            <a:r>
              <a:rPr lang="en-US" sz="3200" smtClean="0"/>
              <a:t>Dental Services</a:t>
            </a:r>
          </a:p>
        </p:txBody>
      </p:sp>
      <p:sp>
        <p:nvSpPr>
          <p:cNvPr id="11268" name="AutoShape 4">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0000"/>
          </a:solidFill>
          <a:ln w="9525">
            <a:noFill/>
            <a:miter lim="800000"/>
            <a:headEnd/>
            <a:tailEnd/>
          </a:ln>
        </p:spPr>
        <p:txBody>
          <a:bodyPr wrap="none" anchor="ctr"/>
          <a:lstStyle/>
          <a:p>
            <a:endParaRPr lang="en-CA"/>
          </a:p>
        </p:txBody>
      </p:sp>
      <p:pic>
        <p:nvPicPr>
          <p:cNvPr id="11269" name="Picture 6" descr="Picture7"/>
          <p:cNvPicPr>
            <a:picLocks noChangeAspect="1" noChangeArrowheads="1"/>
          </p:cNvPicPr>
          <p:nvPr/>
        </p:nvPicPr>
        <p:blipFill>
          <a:blip r:embed="rId3"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395288" y="1052513"/>
            <a:ext cx="8424862" cy="5545137"/>
          </a:xfrm>
        </p:spPr>
        <p:txBody>
          <a:bodyPr/>
          <a:lstStyle/>
          <a:p>
            <a:pPr marL="0" indent="0" eaLnBrk="1" hangingPunct="1">
              <a:lnSpc>
                <a:spcPct val="80000"/>
              </a:lnSpc>
              <a:buFont typeface="Wingdings" pitchFamily="2" charset="2"/>
              <a:buNone/>
              <a:tabLst>
                <a:tab pos="542925" algn="l"/>
              </a:tabLst>
              <a:defRPr/>
            </a:pPr>
            <a:r>
              <a:rPr lang="en-US" sz="1400" b="1" u="sng" dirty="0" smtClean="0">
                <a:hlinkClick r:id="rId2"/>
              </a:rPr>
              <a:t>Career Centre</a:t>
            </a:r>
            <a:r>
              <a:rPr lang="en-US" sz="1400" b="1" dirty="0" smtClean="0">
                <a:hlinkClick r:id="rId2"/>
              </a:rPr>
              <a:t> </a:t>
            </a:r>
            <a:r>
              <a:rPr lang="en-US" sz="1400" b="1" dirty="0" smtClean="0"/>
              <a:t>-  Parksville  	#110 - 198 East Island Hwy           250-248-3205/250-248-4154 (fax)</a:t>
            </a:r>
          </a:p>
          <a:p>
            <a:pPr marL="0" indent="0" eaLnBrk="1" hangingPunct="1">
              <a:lnSpc>
                <a:spcPct val="80000"/>
              </a:lnSpc>
              <a:buFont typeface="Wingdings" pitchFamily="2" charset="2"/>
              <a:buNone/>
              <a:tabLst>
                <a:tab pos="542925" algn="l"/>
              </a:tabLst>
              <a:defRPr/>
            </a:pPr>
            <a:r>
              <a:rPr lang="en-US" sz="1400" b="1" dirty="0" smtClean="0"/>
              <a:t>	</a:t>
            </a:r>
            <a:r>
              <a:rPr lang="en-US" sz="1200" b="1" dirty="0" smtClean="0"/>
              <a:t>8:30am – 4:30pm Monday to Friday</a:t>
            </a:r>
          </a:p>
          <a:p>
            <a:pPr marL="0" indent="0" eaLnBrk="1" hangingPunct="1">
              <a:lnSpc>
                <a:spcPct val="80000"/>
              </a:lnSpc>
              <a:buFont typeface="Wingdings" pitchFamily="2" charset="2"/>
              <a:buNone/>
              <a:tabLst>
                <a:tab pos="542925" algn="l"/>
              </a:tabLst>
              <a:defRPr/>
            </a:pPr>
            <a:r>
              <a:rPr lang="en-US" sz="1400" b="1" dirty="0" smtClean="0"/>
              <a:t>	</a:t>
            </a:r>
            <a:r>
              <a:rPr lang="en-US" sz="1200" b="1" dirty="0" smtClean="0"/>
              <a:t>Provides free services available to residents of the Parksville/Qualicum area. In addition to a multitude of self-	serve resources and group workshops, we offer individual employment and career assistance through the provision </a:t>
            </a:r>
          </a:p>
          <a:p>
            <a:pPr marL="0" indent="0" eaLnBrk="1" hangingPunct="1">
              <a:lnSpc>
                <a:spcPct val="80000"/>
              </a:lnSpc>
              <a:buFont typeface="Wingdings" pitchFamily="2" charset="2"/>
              <a:buNone/>
              <a:tabLst>
                <a:tab pos="542925" algn="l"/>
              </a:tabLst>
              <a:defRPr/>
            </a:pPr>
            <a:r>
              <a:rPr lang="en-US" sz="1200" b="1" dirty="0" smtClean="0"/>
              <a:t>	of a range services including:</a:t>
            </a:r>
          </a:p>
          <a:p>
            <a:pPr marL="0" indent="0" eaLnBrk="1" hangingPunct="1">
              <a:lnSpc>
                <a:spcPct val="80000"/>
              </a:lnSpc>
              <a:buFont typeface="Wingdings" pitchFamily="2" charset="2"/>
              <a:buNone/>
              <a:tabLst>
                <a:tab pos="542925" algn="l"/>
              </a:tabLst>
              <a:defRPr/>
            </a:pPr>
            <a:endParaRPr lang="en-US" sz="1200" b="1" dirty="0" smtClean="0"/>
          </a:p>
          <a:p>
            <a:pPr marL="0" indent="0" eaLnBrk="1" hangingPunct="1">
              <a:lnSpc>
                <a:spcPct val="80000"/>
              </a:lnSpc>
              <a:buFont typeface="Wingdings" pitchFamily="2" charset="2"/>
              <a:buNone/>
              <a:tabLst>
                <a:tab pos="542925" algn="l"/>
              </a:tabLst>
              <a:defRPr/>
            </a:pPr>
            <a:r>
              <a:rPr lang="en-US" sz="1200" b="1" dirty="0" smtClean="0"/>
              <a:t>	- Resume &amp; Cover Letter Assistance  	- Job Search Services  	- Electronic Job Banks	</a:t>
            </a:r>
          </a:p>
          <a:p>
            <a:pPr marL="0" indent="0" eaLnBrk="1" hangingPunct="1">
              <a:lnSpc>
                <a:spcPct val="80000"/>
              </a:lnSpc>
              <a:buFont typeface="Wingdings" pitchFamily="2" charset="2"/>
              <a:buNone/>
              <a:tabLst>
                <a:tab pos="542925" algn="l"/>
              </a:tabLst>
              <a:defRPr/>
            </a:pPr>
            <a:r>
              <a:rPr lang="en-US" sz="1200" b="1" dirty="0" smtClean="0"/>
              <a:t>	 - Career Planning 			- Photocopying &amp; Faxing 	- Job Boards &amp; Postings 	</a:t>
            </a:r>
          </a:p>
          <a:p>
            <a:pPr marL="0" indent="0" eaLnBrk="1" hangingPunct="1">
              <a:lnSpc>
                <a:spcPct val="80000"/>
              </a:lnSpc>
              <a:buFont typeface="Wingdings" pitchFamily="2" charset="2"/>
              <a:buNone/>
              <a:tabLst>
                <a:tab pos="542925" algn="l"/>
              </a:tabLst>
              <a:defRPr/>
            </a:pPr>
            <a:r>
              <a:rPr lang="en-US" sz="1200" b="1" dirty="0" smtClean="0"/>
              <a:t>	- Computers, Internet/Email	 	- Job Search Sessions 	-Employment Counselling	                   	- Assessments &amp; Referrals 		- Telephone Message Service    	</a:t>
            </a:r>
          </a:p>
          <a:p>
            <a:pPr marL="0" indent="0" eaLnBrk="1" hangingPunct="1">
              <a:lnSpc>
                <a:spcPct val="80000"/>
              </a:lnSpc>
              <a:buFont typeface="Wingdings" pitchFamily="2" charset="2"/>
              <a:buNone/>
              <a:tabLst>
                <a:tab pos="542925" algn="l"/>
              </a:tabLst>
              <a:defRPr/>
            </a:pPr>
            <a:endParaRPr lang="en-US" sz="1200" b="1" dirty="0" smtClean="0"/>
          </a:p>
          <a:p>
            <a:pPr marL="0" indent="0" eaLnBrk="1" hangingPunct="1">
              <a:lnSpc>
                <a:spcPct val="80000"/>
              </a:lnSpc>
              <a:buFont typeface="Wingdings" pitchFamily="2" charset="2"/>
              <a:buNone/>
              <a:tabLst>
                <a:tab pos="542925" algn="l"/>
              </a:tabLst>
              <a:defRPr/>
            </a:pPr>
            <a:r>
              <a:rPr lang="en-US" sz="1200" b="1" dirty="0" smtClean="0"/>
              <a:t>	</a:t>
            </a:r>
            <a:r>
              <a:rPr lang="en-US" sz="1200" b="1" u="sng" dirty="0" smtClean="0"/>
              <a:t>Career Centre</a:t>
            </a:r>
            <a:r>
              <a:rPr lang="en-US" sz="1200" b="1" dirty="0" smtClean="0"/>
              <a:t> also provides a range of </a:t>
            </a:r>
            <a:r>
              <a:rPr lang="en-US" sz="1200" b="1" u="sng" dirty="0" smtClean="0"/>
              <a:t>Career Workshops</a:t>
            </a:r>
            <a:r>
              <a:rPr lang="en-US" sz="1200" b="1" dirty="0" smtClean="0"/>
              <a:t>:</a:t>
            </a:r>
          </a:p>
          <a:p>
            <a:pPr marL="361950" lvl="1" indent="-20638" eaLnBrk="1" hangingPunct="1">
              <a:lnSpc>
                <a:spcPct val="80000"/>
              </a:lnSpc>
              <a:buFont typeface="Wingdings" pitchFamily="2" charset="2"/>
              <a:buNone/>
              <a:tabLst>
                <a:tab pos="542925" algn="l"/>
              </a:tabLst>
              <a:defRPr/>
            </a:pPr>
            <a:r>
              <a:rPr lang="en-US" sz="1200" b="1" dirty="0" smtClean="0"/>
              <a:t>			</a:t>
            </a:r>
            <a:r>
              <a:rPr lang="en-US" sz="1200" b="1" dirty="0" smtClean="0">
                <a:hlinkClick r:id="rId3"/>
              </a:rPr>
              <a:t>Career Workshop Newsletter</a:t>
            </a:r>
            <a:r>
              <a:rPr lang="en-US" sz="1200" b="1" dirty="0" smtClean="0"/>
              <a:t>	</a:t>
            </a:r>
            <a:r>
              <a:rPr lang="en-US" sz="1200" b="1" dirty="0" smtClean="0">
                <a:hlinkClick r:id="rId4"/>
              </a:rPr>
              <a:t>Career Workshop Calendar</a:t>
            </a:r>
            <a:endParaRPr lang="en-US" sz="1200" b="1" dirty="0" smtClean="0"/>
          </a:p>
          <a:p>
            <a:pPr marL="0" indent="0" eaLnBrk="1" hangingPunct="1">
              <a:lnSpc>
                <a:spcPct val="80000"/>
              </a:lnSpc>
              <a:buFont typeface="Wingdings" pitchFamily="2" charset="2"/>
              <a:buNone/>
              <a:tabLst>
                <a:tab pos="542925" algn="l"/>
              </a:tabLst>
              <a:defRPr/>
            </a:pPr>
            <a:endParaRPr lang="en-US" sz="1200" b="1" dirty="0" smtClean="0"/>
          </a:p>
          <a:p>
            <a:pPr marL="0" indent="0" eaLnBrk="1" hangingPunct="1">
              <a:lnSpc>
                <a:spcPct val="80000"/>
              </a:lnSpc>
              <a:buFont typeface="Wingdings" pitchFamily="2" charset="2"/>
              <a:buNone/>
              <a:tabLst>
                <a:tab pos="542925" algn="l"/>
              </a:tabLst>
              <a:defRPr/>
            </a:pPr>
            <a:r>
              <a:rPr lang="en-US" sz="1600" b="1" dirty="0" smtClean="0"/>
              <a:t>	</a:t>
            </a:r>
            <a:endParaRPr lang="en-US" sz="1400" b="1" dirty="0" smtClean="0"/>
          </a:p>
          <a:p>
            <a:pPr marL="0" indent="0" eaLnBrk="1" hangingPunct="1">
              <a:lnSpc>
                <a:spcPct val="80000"/>
              </a:lnSpc>
              <a:buFont typeface="Wingdings" pitchFamily="2" charset="2"/>
              <a:buNone/>
              <a:tabLst>
                <a:tab pos="542925" algn="l"/>
              </a:tabLst>
              <a:defRPr/>
            </a:pPr>
            <a:r>
              <a:rPr lang="en-US" sz="1400" b="1" dirty="0" smtClean="0">
                <a:hlinkClick r:id="rId5"/>
              </a:rPr>
              <a:t>Employment Assisted Services</a:t>
            </a:r>
            <a:r>
              <a:rPr lang="en-US" sz="1400" b="1" dirty="0" smtClean="0"/>
              <a:t> [NYSA] - 290 Bastion Street, Nanaimo 	250-754-1989</a:t>
            </a:r>
          </a:p>
          <a:p>
            <a:pPr marL="0" indent="0" eaLnBrk="1" hangingPunct="1">
              <a:lnSpc>
                <a:spcPct val="80000"/>
              </a:lnSpc>
              <a:buFont typeface="Wingdings" pitchFamily="2" charset="2"/>
              <a:buNone/>
              <a:tabLst>
                <a:tab pos="542925" algn="l"/>
              </a:tabLst>
              <a:defRPr/>
            </a:pPr>
            <a:r>
              <a:rPr lang="en-US" sz="1400" b="1" dirty="0" smtClean="0"/>
              <a:t>	</a:t>
            </a:r>
            <a:r>
              <a:rPr lang="en-US" sz="1200" b="1" dirty="0" smtClean="0"/>
              <a:t>8:30am – 4:30pm Monday to Friday</a:t>
            </a:r>
            <a:endParaRPr lang="en-US" sz="1400" b="1" dirty="0" smtClean="0"/>
          </a:p>
          <a:p>
            <a:pPr marL="0" indent="0" eaLnBrk="1" hangingPunct="1">
              <a:lnSpc>
                <a:spcPct val="80000"/>
              </a:lnSpc>
              <a:buFont typeface="Wingdings" pitchFamily="2" charset="2"/>
              <a:buNone/>
              <a:tabLst>
                <a:tab pos="542925" algn="l"/>
              </a:tabLst>
              <a:defRPr/>
            </a:pPr>
            <a:r>
              <a:rPr lang="en-US" sz="1400" b="1" dirty="0" smtClean="0"/>
              <a:t>	</a:t>
            </a:r>
            <a:r>
              <a:rPr lang="en-US" sz="1200" b="1" dirty="0" smtClean="0"/>
              <a:t>Assisting unemployed &amp; out of school youth Ages 15-30 in finding employment through the provision </a:t>
            </a:r>
          </a:p>
          <a:p>
            <a:pPr marL="0" indent="0" eaLnBrk="1" hangingPunct="1">
              <a:lnSpc>
                <a:spcPct val="80000"/>
              </a:lnSpc>
              <a:buFont typeface="Wingdings" pitchFamily="2" charset="2"/>
              <a:buNone/>
              <a:tabLst>
                <a:tab pos="542925" algn="l"/>
              </a:tabLst>
              <a:defRPr/>
            </a:pPr>
            <a:r>
              <a:rPr lang="en-US" sz="1200" b="1" dirty="0" smtClean="0"/>
              <a:t>	of a range services including:</a:t>
            </a:r>
          </a:p>
          <a:p>
            <a:pPr marL="0" indent="0" eaLnBrk="1" hangingPunct="1">
              <a:lnSpc>
                <a:spcPct val="80000"/>
              </a:lnSpc>
              <a:buFont typeface="Wingdings" pitchFamily="2" charset="2"/>
              <a:buNone/>
              <a:tabLst>
                <a:tab pos="542925" algn="l"/>
              </a:tabLst>
              <a:defRPr/>
            </a:pPr>
            <a:r>
              <a:rPr lang="en-US" sz="1200" b="1" dirty="0" smtClean="0"/>
              <a:t>	- Resume &amp; Cover Letter Assistance  	- Job Search Services  	- Electronic Job Banks	</a:t>
            </a:r>
          </a:p>
          <a:p>
            <a:pPr marL="0" indent="0" eaLnBrk="1" hangingPunct="1">
              <a:lnSpc>
                <a:spcPct val="80000"/>
              </a:lnSpc>
              <a:buFont typeface="Wingdings" pitchFamily="2" charset="2"/>
              <a:buNone/>
              <a:tabLst>
                <a:tab pos="542925" algn="l"/>
              </a:tabLst>
              <a:defRPr/>
            </a:pPr>
            <a:r>
              <a:rPr lang="en-US" sz="1200" b="1" dirty="0" smtClean="0"/>
              <a:t>	 - Career Planning 			- Photocopying &amp; Faxing 	- Job Boards &amp; Postings 	</a:t>
            </a:r>
          </a:p>
          <a:p>
            <a:pPr marL="0" indent="0" eaLnBrk="1" hangingPunct="1">
              <a:lnSpc>
                <a:spcPct val="80000"/>
              </a:lnSpc>
              <a:buFont typeface="Wingdings" pitchFamily="2" charset="2"/>
              <a:buNone/>
              <a:tabLst>
                <a:tab pos="542925" algn="l"/>
              </a:tabLst>
              <a:defRPr/>
            </a:pPr>
            <a:r>
              <a:rPr lang="en-US" sz="1200" b="1" dirty="0" smtClean="0"/>
              <a:t>	- Computers, Internet/Email	 	- Job Search Sessions 	-Employment Counselling	                   	- Assessments &amp; Referrals 		- Telephone Message Service</a:t>
            </a:r>
            <a:r>
              <a:rPr lang="en-US" sz="1400" b="1" dirty="0" smtClean="0"/>
              <a:t>    	</a:t>
            </a:r>
          </a:p>
          <a:p>
            <a:pPr marL="0" indent="0" eaLnBrk="1" hangingPunct="1">
              <a:lnSpc>
                <a:spcPct val="80000"/>
              </a:lnSpc>
              <a:buFont typeface="Wingdings" pitchFamily="2" charset="2"/>
              <a:buNone/>
              <a:tabLst>
                <a:tab pos="542925" algn="l"/>
              </a:tabLst>
              <a:defRPr/>
            </a:pPr>
            <a:endParaRPr lang="en-US" sz="1400" b="1" dirty="0" smtClean="0"/>
          </a:p>
          <a:p>
            <a:pPr marL="0" indent="0" eaLnBrk="1" hangingPunct="1">
              <a:lnSpc>
                <a:spcPct val="80000"/>
              </a:lnSpc>
              <a:buFont typeface="Wingdings" pitchFamily="2" charset="2"/>
              <a:buNone/>
              <a:tabLst>
                <a:tab pos="542925" algn="l"/>
              </a:tabLst>
              <a:defRPr/>
            </a:pPr>
            <a:r>
              <a:rPr lang="en-US" sz="1400" b="1" dirty="0" smtClean="0"/>
              <a:t>	</a:t>
            </a:r>
            <a:r>
              <a:rPr lang="en-US" sz="1200" b="1" u="sng" dirty="0" smtClean="0"/>
              <a:t>NYSA Employment Assisted Services</a:t>
            </a:r>
            <a:r>
              <a:rPr lang="en-US" sz="1200" b="1" dirty="0" smtClean="0"/>
              <a:t> also provides a range of </a:t>
            </a:r>
            <a:r>
              <a:rPr lang="en-US" sz="1200" b="1" u="sng" dirty="0" smtClean="0"/>
              <a:t>Career Workshops</a:t>
            </a:r>
            <a:r>
              <a:rPr lang="en-US" sz="1200" b="1" dirty="0" smtClean="0"/>
              <a:t>:</a:t>
            </a:r>
          </a:p>
          <a:p>
            <a:pPr marL="361950" lvl="1" indent="-20638" eaLnBrk="1" hangingPunct="1">
              <a:lnSpc>
                <a:spcPct val="80000"/>
              </a:lnSpc>
              <a:buFont typeface="Wingdings" pitchFamily="2" charset="2"/>
              <a:buNone/>
              <a:tabLst>
                <a:tab pos="542925" algn="l"/>
              </a:tabLst>
              <a:defRPr/>
            </a:pPr>
            <a:r>
              <a:rPr lang="en-US" sz="1200" b="1" dirty="0" smtClean="0"/>
              <a:t>			</a:t>
            </a:r>
            <a:r>
              <a:rPr lang="en-US" sz="1200" b="1" dirty="0" smtClean="0">
                <a:hlinkClick r:id="rId6"/>
              </a:rPr>
              <a:t>Career Workshop Descriptions</a:t>
            </a:r>
            <a:r>
              <a:rPr lang="en-US" sz="1200" b="1" dirty="0" smtClean="0"/>
              <a:t>	</a:t>
            </a:r>
            <a:r>
              <a:rPr lang="en-US" sz="1200" b="1" dirty="0" smtClean="0">
                <a:hlinkClick r:id="rId7"/>
              </a:rPr>
              <a:t>Career Workshop Calendar</a:t>
            </a:r>
            <a:endParaRPr lang="en-US" sz="1200" b="1" dirty="0" smtClean="0"/>
          </a:p>
          <a:p>
            <a:pPr marL="361950" lvl="1" indent="-20638" eaLnBrk="1" hangingPunct="1">
              <a:lnSpc>
                <a:spcPct val="80000"/>
              </a:lnSpc>
              <a:buFont typeface="Wingdings" pitchFamily="2" charset="2"/>
              <a:buNone/>
              <a:tabLst>
                <a:tab pos="542925" algn="l"/>
              </a:tabLst>
              <a:defRPr/>
            </a:pPr>
            <a:endParaRPr lang="en-US" sz="1200" b="1" dirty="0" smtClean="0"/>
          </a:p>
          <a:p>
            <a:pPr marL="0" indent="0" eaLnBrk="1" hangingPunct="1">
              <a:lnSpc>
                <a:spcPct val="80000"/>
              </a:lnSpc>
              <a:buFont typeface="Wingdings" pitchFamily="2" charset="2"/>
              <a:buNone/>
              <a:tabLst>
                <a:tab pos="542925" algn="l"/>
              </a:tabLst>
              <a:defRPr/>
            </a:pPr>
            <a:endParaRPr lang="en-US" sz="2000" dirty="0" smtClean="0"/>
          </a:p>
        </p:txBody>
      </p:sp>
      <p:sp>
        <p:nvSpPr>
          <p:cNvPr id="65542" name="Rectangle 6"/>
          <p:cNvSpPr>
            <a:spLocks noGrp="1" noChangeArrowheads="1"/>
          </p:cNvSpPr>
          <p:nvPr>
            <p:ph type="title"/>
          </p:nvPr>
        </p:nvSpPr>
        <p:spPr>
          <a:xfrm>
            <a:off x="457200" y="274638"/>
            <a:ext cx="8229600" cy="631825"/>
          </a:xfrm>
          <a:solidFill>
            <a:srgbClr val="FF3300"/>
          </a:solidFill>
          <a:ln w="15875">
            <a:solidFill>
              <a:schemeClr val="tx1"/>
            </a:solidFill>
          </a:ln>
        </p:spPr>
        <p:txBody>
          <a:bodyPr/>
          <a:lstStyle/>
          <a:p>
            <a:pPr eaLnBrk="1" hangingPunct="1">
              <a:defRPr/>
            </a:pPr>
            <a:r>
              <a:rPr lang="en-US" sz="3200" smtClean="0"/>
              <a:t>Employment Services</a:t>
            </a:r>
          </a:p>
        </p:txBody>
      </p:sp>
      <p:sp>
        <p:nvSpPr>
          <p:cNvPr id="12292" name="AutoShape 8">
            <a:hlinkClick r:id="" action="ppaction://hlinkshowjump?jump=firstslide" highlightClick="1"/>
          </p:cNvPr>
          <p:cNvSpPr>
            <a:spLocks noChangeAspect="1" noChangeArrowheads="1"/>
          </p:cNvSpPr>
          <p:nvPr/>
        </p:nvSpPr>
        <p:spPr bwMode="auto">
          <a:xfrm>
            <a:off x="7667625" y="5805488"/>
            <a:ext cx="593725" cy="593725"/>
          </a:xfrm>
          <a:prstGeom prst="actionButtonBackPrevious">
            <a:avLst/>
          </a:prstGeom>
          <a:solidFill>
            <a:srgbClr val="FF3300"/>
          </a:solidFill>
          <a:ln w="9525">
            <a:noFill/>
            <a:miter lim="800000"/>
            <a:headEnd/>
            <a:tailEnd/>
          </a:ln>
        </p:spPr>
        <p:txBody>
          <a:bodyPr wrap="none" anchor="ctr"/>
          <a:lstStyle/>
          <a:p>
            <a:endParaRPr lang="en-CA"/>
          </a:p>
        </p:txBody>
      </p:sp>
      <p:pic>
        <p:nvPicPr>
          <p:cNvPr id="12293" name="Picture 10" descr="Picture7"/>
          <p:cNvPicPr>
            <a:picLocks noChangeAspect="1" noChangeArrowheads="1"/>
          </p:cNvPicPr>
          <p:nvPr/>
        </p:nvPicPr>
        <p:blipFill>
          <a:blip r:embed="rId8" cstate="print"/>
          <a:srcRect/>
          <a:stretch>
            <a:fillRect/>
          </a:stretch>
        </p:blipFill>
        <p:spPr bwMode="auto">
          <a:xfrm>
            <a:off x="6862763" y="6381750"/>
            <a:ext cx="2317750" cy="349250"/>
          </a:xfrm>
          <a:prstGeom prst="rect">
            <a:avLst/>
          </a:prstGeom>
          <a:noFill/>
          <a:ln w="9525">
            <a:noFill/>
            <a:miter lim="800000"/>
            <a:headEnd/>
            <a:tailEnd/>
          </a:ln>
        </p:spPr>
      </p:pic>
    </p:spTree>
  </p:cSld>
  <p:clrMapOvr>
    <a:masterClrMapping/>
  </p:clrMapOvr>
  <p:transition spd="slow" advClick="0"/>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F37D859ACE4242BB81C3EB307AB23D" ma:contentTypeVersion="1" ma:contentTypeDescription="Create a new document." ma:contentTypeScope="" ma:versionID="dc62d92dc1a4665614b34549b8c1e224">
  <xsd:schema xmlns:xsd="http://www.w3.org/2001/XMLSchema" xmlns:xs="http://www.w3.org/2001/XMLSchema" xmlns:p="http://schemas.microsoft.com/office/2006/metadata/properties" xmlns:ns1="http://schemas.microsoft.com/sharepoint/v3" targetNamespace="http://schemas.microsoft.com/office/2006/metadata/properties" ma:root="true" ma:fieldsID="55d3c2ff1dfae606d6f8168c3878679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B921C0-6CE6-46FF-BDAD-735937B804A9}"/>
</file>

<file path=customXml/itemProps2.xml><?xml version="1.0" encoding="utf-8"?>
<ds:datastoreItem xmlns:ds="http://schemas.openxmlformats.org/officeDocument/2006/customXml" ds:itemID="{A439E0EB-6E8B-413E-87B9-E28911D0A0BE}"/>
</file>

<file path=customXml/itemProps3.xml><?xml version="1.0" encoding="utf-8"?>
<ds:datastoreItem xmlns:ds="http://schemas.openxmlformats.org/officeDocument/2006/customXml" ds:itemID="{B3A289DC-2DD9-4AD3-8093-E4525A67E883}"/>
</file>

<file path=docProps/app.xml><?xml version="1.0" encoding="utf-8"?>
<Properties xmlns="http://schemas.openxmlformats.org/officeDocument/2006/extended-properties" xmlns:vt="http://schemas.openxmlformats.org/officeDocument/2006/docPropsVTypes">
  <Template/>
  <TotalTime>6025</TotalTime>
  <Words>1320</Words>
  <Application>Microsoft Office PowerPoint</Application>
  <PresentationFormat>On-screen Show (4:3)</PresentationFormat>
  <Paragraphs>531</Paragraphs>
  <Slides>30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Arial Black</vt:lpstr>
      <vt:lpstr>Calibri</vt:lpstr>
      <vt:lpstr>Garamond</vt:lpstr>
      <vt:lpstr>Wingdings</vt:lpstr>
      <vt:lpstr>Default Design</vt:lpstr>
      <vt:lpstr>Stream</vt:lpstr>
      <vt:lpstr>School District #69  Community Resources for “At-Risk” Students</vt:lpstr>
      <vt:lpstr>Food</vt:lpstr>
      <vt:lpstr>Crisis Services</vt:lpstr>
      <vt:lpstr>PowerPoint Presentation</vt:lpstr>
      <vt:lpstr>PowerPoint Presentation</vt:lpstr>
      <vt:lpstr>Mental Health Services</vt:lpstr>
      <vt:lpstr>Health Services</vt:lpstr>
      <vt:lpstr>Dental Services</vt:lpstr>
      <vt:lpstr>Employment Services</vt:lpstr>
      <vt:lpstr>Job Skills Programs</vt:lpstr>
      <vt:lpstr>Addictions Services</vt:lpstr>
      <vt:lpstr>Youth Outreach Services</vt:lpstr>
      <vt:lpstr>Youth Outreach Services</vt:lpstr>
      <vt:lpstr>Violence/Sexual Abuse</vt:lpstr>
      <vt:lpstr>Grief/Emotional Healing</vt:lpstr>
      <vt:lpstr>Parenting</vt:lpstr>
      <vt:lpstr>Family</vt:lpstr>
      <vt:lpstr>Family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Child Development Services</vt:lpstr>
      <vt:lpstr>PowerPoint Presentation</vt:lpstr>
      <vt:lpstr>Rationale</vt:lpstr>
      <vt:lpstr>Acknowledgements</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Jessica</dc:creator>
  <cp:lastModifiedBy>Andrea Rhode</cp:lastModifiedBy>
  <cp:revision>207</cp:revision>
  <cp:lastPrinted>2011-10-31T16:01:32Z</cp:lastPrinted>
  <dcterms:created xsi:type="dcterms:W3CDTF">2009-04-05T20:58:44Z</dcterms:created>
  <dcterms:modified xsi:type="dcterms:W3CDTF">2015-11-09T20:22:11Z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0x010100DEF37D859ACE4242BB81C3EB307AB23D</vt:lpwstr>
  </property>
</Properties>
</file>